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257" r:id="rId2"/>
    <p:sldId id="1300" r:id="rId3"/>
    <p:sldId id="1358" r:id="rId4"/>
    <p:sldId id="1301" r:id="rId5"/>
    <p:sldId id="1302" r:id="rId6"/>
    <p:sldId id="1360" r:id="rId7"/>
    <p:sldId id="1275" r:id="rId8"/>
    <p:sldId id="1277" r:id="rId9"/>
    <p:sldId id="1219" r:id="rId10"/>
    <p:sldId id="1278" r:id="rId11"/>
    <p:sldId id="1279" r:id="rId12"/>
    <p:sldId id="1362" r:id="rId13"/>
    <p:sldId id="1319" r:id="rId14"/>
    <p:sldId id="1303" r:id="rId15"/>
    <p:sldId id="1325" r:id="rId16"/>
    <p:sldId id="1326" r:id="rId17"/>
    <p:sldId id="1304" r:id="rId18"/>
    <p:sldId id="1365" r:id="rId19"/>
    <p:sldId id="1320" r:id="rId20"/>
    <p:sldId id="1308" r:id="rId21"/>
    <p:sldId id="1367" r:id="rId22"/>
    <p:sldId id="1321" r:id="rId23"/>
    <p:sldId id="1313" r:id="rId24"/>
    <p:sldId id="1368" r:id="rId25"/>
    <p:sldId id="1322" r:id="rId26"/>
    <p:sldId id="1314" r:id="rId27"/>
    <p:sldId id="1323" r:id="rId28"/>
    <p:sldId id="1327" r:id="rId29"/>
    <p:sldId id="1315" r:id="rId30"/>
    <p:sldId id="1353" r:id="rId31"/>
    <p:sldId id="1324" r:id="rId32"/>
    <p:sldId id="1329" r:id="rId33"/>
    <p:sldId id="1114" r:id="rId34"/>
    <p:sldId id="838" r:id="rId35"/>
    <p:sldId id="839" r:id="rId36"/>
    <p:sldId id="840" r:id="rId37"/>
    <p:sldId id="841" r:id="rId38"/>
    <p:sldId id="1330" r:id="rId39"/>
    <p:sldId id="1331" r:id="rId40"/>
    <p:sldId id="1332" r:id="rId41"/>
    <p:sldId id="1333" r:id="rId42"/>
    <p:sldId id="1341" r:id="rId43"/>
    <p:sldId id="1337" r:id="rId44"/>
    <p:sldId id="1342" r:id="rId45"/>
    <p:sldId id="788" r:id="rId46"/>
    <p:sldId id="1387" r:id="rId47"/>
    <p:sldId id="1388" r:id="rId48"/>
    <p:sldId id="1210" r:id="rId49"/>
    <p:sldId id="1390" r:id="rId50"/>
    <p:sldId id="826" r:id="rId51"/>
    <p:sldId id="1414" r:id="rId52"/>
    <p:sldId id="1413" r:id="rId53"/>
    <p:sldId id="1415" r:id="rId54"/>
    <p:sldId id="1389" r:id="rId55"/>
    <p:sldId id="1416" r:id="rId56"/>
    <p:sldId id="1418" r:id="rId57"/>
    <p:sldId id="1396" r:id="rId58"/>
    <p:sldId id="1417" r:id="rId59"/>
    <p:sldId id="1395" r:id="rId60"/>
    <p:sldId id="1421" r:id="rId61"/>
    <p:sldId id="1391" r:id="rId62"/>
    <p:sldId id="1423" r:id="rId63"/>
    <p:sldId id="1422" r:id="rId64"/>
    <p:sldId id="1392" r:id="rId65"/>
    <p:sldId id="1420" r:id="rId66"/>
    <p:sldId id="1394" r:id="rId67"/>
    <p:sldId id="1425" r:id="rId68"/>
    <p:sldId id="1393" r:id="rId69"/>
    <p:sldId id="1399" r:id="rId70"/>
    <p:sldId id="1401" r:id="rId71"/>
    <p:sldId id="1426" r:id="rId72"/>
    <p:sldId id="1427" r:id="rId73"/>
    <p:sldId id="1428" r:id="rId74"/>
    <p:sldId id="1402" r:id="rId75"/>
    <p:sldId id="1429" r:id="rId76"/>
    <p:sldId id="1406" r:id="rId77"/>
    <p:sldId id="1431" r:id="rId78"/>
    <p:sldId id="1430" r:id="rId79"/>
    <p:sldId id="1405" r:id="rId80"/>
    <p:sldId id="1407" r:id="rId81"/>
    <p:sldId id="1408" r:id="rId82"/>
    <p:sldId id="1432" r:id="rId83"/>
    <p:sldId id="1409" r:id="rId84"/>
    <p:sldId id="1433" r:id="rId85"/>
    <p:sldId id="1410" r:id="rId86"/>
    <p:sldId id="1434" r:id="rId87"/>
    <p:sldId id="1436" r:id="rId88"/>
    <p:sldId id="1411" r:id="rId89"/>
    <p:sldId id="1437" r:id="rId90"/>
    <p:sldId id="1438" r:id="rId91"/>
    <p:sldId id="1439" r:id="rId92"/>
    <p:sldId id="1398" r:id="rId93"/>
    <p:sldId id="1224" r:id="rId94"/>
    <p:sldId id="1291" r:id="rId95"/>
    <p:sldId id="1295" r:id="rId96"/>
    <p:sldId id="1226" r:id="rId97"/>
    <p:sldId id="1290" r:id="rId98"/>
    <p:sldId id="1293" r:id="rId99"/>
    <p:sldId id="1296" r:id="rId100"/>
    <p:sldId id="1297" r:id="rId101"/>
    <p:sldId id="1412" r:id="rId102"/>
    <p:sldId id="1386" r:id="rId10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2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9D973-2F9E-4722-8AAB-CA43EE71FB63}" type="datetimeFigureOut">
              <a:rPr lang="pt-BR" smtClean="0"/>
              <a:t>13/10/2021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02D8F9-62A4-4184-A8C0-50E34AB2A1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372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69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1142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7439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8601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46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8354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1153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58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4609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8236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456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5183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4851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808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77839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78761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46627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99029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12592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4616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5277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6115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9834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14074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1489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08595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30251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5379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76905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6695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99520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96475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5002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3793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238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6178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7967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7451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D8F9-62A4-4184-A8C0-50E34AB2A19A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419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D4B54D-6CC4-4F09-A912-9EC18D6BE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4CE54D-9C74-4835-A237-E095CB060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9FC73D-9540-4C66-BF08-42A5C9979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415A-F25A-4332-9848-7A56C68D569C}" type="datetime1">
              <a:rPr lang="pt-BR" smtClean="0"/>
              <a:t>13/10/2021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7FB4B4-1587-4780-B85C-0158CFAB8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B55DC8-BBC9-4FCC-9002-09B3FF8C4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865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4F7A4-BF0F-46C2-AB2A-C0315F467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44A2F42-C0CD-49C1-9F23-B10640473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ACD92C-DD49-4065-986A-866260A70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43092-10A2-4B9E-8307-C5C98EDCEBAC}" type="datetime1">
              <a:rPr lang="pt-BR" smtClean="0"/>
              <a:t>13/10/2021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310051-C771-4B13-AC0B-EB94546D2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BB6510-43FF-4D46-B836-E8F1ACCA2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3338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73CB8D9-8C6F-483A-AC4E-319F2204E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4333D3-F09C-4EA1-B335-301693673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3B7CEB-3FFE-4DB1-BA47-95CF9E097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246B-F8A2-4C3C-809C-78990CE1E178}" type="datetime1">
              <a:rPr lang="pt-BR" smtClean="0"/>
              <a:t>13/10/2021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0A99EB-58F7-41F4-AE6D-D158AC9A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054041-B30C-4BFB-B404-492B17582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687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267B2-A157-4B85-B22D-1941C761C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46331A-7957-49E5-8FF8-AFDA7BB6F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CC25E9-833F-40CB-9D86-5115CCB7D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E96E9-3415-4654-B045-048CE022F041}" type="datetime1">
              <a:rPr lang="pt-BR" smtClean="0"/>
              <a:t>13/10/2021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88A0BB-FD0B-4760-AD13-A01C2BFC6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3F6640-FD94-4093-8763-3AE0B53E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0089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F1329C-004C-40BF-A3B8-01EB43548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73B2B7-2C6B-4262-B7CF-60C20E3BA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EA1C8C-A263-4D8F-B647-9931CC02E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50D0-CA63-4DAE-BFA6-383E70328C5D}" type="datetime1">
              <a:rPr lang="pt-BR" smtClean="0"/>
              <a:t>13/10/2021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986A41-DBB2-4DB9-B2E7-D846D204D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CDA303-0B6E-49C3-BA8B-FEC21E080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970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727B7-155C-46AC-97C2-B67548A17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468A9B-B5DE-47BD-9DCC-6729858D4F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DFEC802-0F43-497B-AB37-30ED3C650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7F0252-D8FF-4164-AF8E-96247F4BB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6BC46-B7AA-44AA-8CC8-6BA0E6BDBC41}" type="datetime1">
              <a:rPr lang="pt-BR" smtClean="0"/>
              <a:t>13/10/2021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3A85E72-FBC1-42EA-BF2C-3D50E9FBF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B3CB9F-3B18-41F0-A449-0D0746FFA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190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9F7F8-A560-400F-8BCA-37948469E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3CB0A5-5482-4099-8004-2C3CB40A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187EB1D-8CBC-4DB7-BAD9-977B00564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F2AF5DC-3035-4AE1-8EAD-6AE5E759E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C0BE162-D062-4A9C-9F85-7985B3EB47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C8C2E62-BD30-4235-8873-183634932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0E7EB-5593-4C3D-87B7-4094813EEFD6}" type="datetime1">
              <a:rPr lang="pt-BR" smtClean="0"/>
              <a:t>13/10/2021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EF5C58D-1607-4918-9DED-5BD0673A3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FA2B8E0-0876-4D39-9B92-F5DB6ED3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4929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011BB-53E6-4CF4-9C88-772FFC078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6019E0F-C02E-4872-8FFC-68FFEB87E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A9D84-2AB5-4036-A434-B7004A828AE4}" type="datetime1">
              <a:rPr lang="pt-BR" smtClean="0"/>
              <a:t>13/10/2021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1E94A50-BD58-4408-A003-E53C9018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3BEBF96-7827-4E69-B5EB-FFEFB863B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3526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C6ECBFB-5CE8-421A-9298-C310288BE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8A99-7CA7-4C69-85F8-0000C793C444}" type="datetime1">
              <a:rPr lang="pt-BR" smtClean="0"/>
              <a:t>13/10/2021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FB0A32-0DCB-4DFF-8D34-42831F2C1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0A6431-B09C-4E9C-BFA5-AC1D541E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787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7A2881-4168-4ED5-AA07-8AC1281AA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28882C-B32F-4945-8A46-964009A02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CF7762-5ABB-4F1A-A071-7C4089FB9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F8F7F5-B4FB-4496-ACEF-0FA5A3AA5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551CB-D00A-42F0-9FA2-248733874697}" type="datetime1">
              <a:rPr lang="pt-BR" smtClean="0"/>
              <a:t>13/10/2021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7B80088-662F-43DE-8A5B-7C8A9C005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F50DA60-331F-44A8-8892-227B10302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298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0C953-34F4-4862-B639-0F522FE92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8011E7D-F02A-4E2C-AB32-0EC443504E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4A024D-B825-41EA-9151-34636FA26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2F3CEB5-A730-42D1-BFE2-D43CBB01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F6270-5FA3-4036-8C4D-71E867C6AFE8}" type="datetime1">
              <a:rPr lang="pt-BR" smtClean="0"/>
              <a:t>13/10/2021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8EA26B2-BBE5-4D33-BCCC-575D93AA4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4994E5D-BA72-4940-96CB-2731C68AA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392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B67BA0B-9AEC-465C-BBB7-94BC84D15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CB1B14-23CA-4BF8-8003-26E47186D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7E2796-6A42-4050-BEF8-C487AB2F1B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7B9BE-F224-40CF-84EB-9354B6E04D53}" type="datetime1">
              <a:rPr lang="pt-BR" smtClean="0"/>
              <a:t>13/10/2021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FA8372-8885-4A52-9C84-DA22C26BD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96E2EC-774E-4B82-A071-657A87957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A5CF5-DD80-4FB2-8D05-C9155122F0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64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4.png"/><Relationship Id="rId10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4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2.png"/><Relationship Id="rId5" Type="http://schemas.openxmlformats.org/officeDocument/2006/relationships/image" Target="../media/image14.png"/><Relationship Id="rId10" Type="http://schemas.openxmlformats.org/officeDocument/2006/relationships/image" Target="../media/image50.png"/><Relationship Id="rId4" Type="http://schemas.openxmlformats.org/officeDocument/2006/relationships/image" Target="../media/image17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6.png"/><Relationship Id="rId7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6.png"/><Relationship Id="rId7" Type="http://schemas.openxmlformats.org/officeDocument/2006/relationships/image" Target="../media/image5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4.png"/><Relationship Id="rId10" Type="http://schemas.openxmlformats.org/officeDocument/2006/relationships/image" Target="../media/image50.png"/><Relationship Id="rId4" Type="http://schemas.openxmlformats.org/officeDocument/2006/relationships/image" Target="../media/image17.png"/><Relationship Id="rId9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20.png"/><Relationship Id="rId7" Type="http://schemas.openxmlformats.org/officeDocument/2006/relationships/image" Target="../media/image48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30.png"/><Relationship Id="rId9" Type="http://schemas.openxmlformats.org/officeDocument/2006/relationships/image" Target="../media/image4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110.png"/><Relationship Id="rId7" Type="http://schemas.openxmlformats.org/officeDocument/2006/relationships/image" Target="../media/image1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4" Type="http://schemas.openxmlformats.org/officeDocument/2006/relationships/image" Target="../media/image3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0" Type="http://schemas.openxmlformats.org/officeDocument/2006/relationships/image" Target="../media/image490.png"/><Relationship Id="rId9" Type="http://schemas.openxmlformats.org/officeDocument/2006/relationships/image" Target="../media/image3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0" Type="http://schemas.openxmlformats.org/officeDocument/2006/relationships/image" Target="../media/image490.png"/><Relationship Id="rId9" Type="http://schemas.openxmlformats.org/officeDocument/2006/relationships/image" Target="../media/image3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7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0" Type="http://schemas.openxmlformats.org/officeDocument/2006/relationships/image" Target="../media/image490.png"/><Relationship Id="rId9" Type="http://schemas.openxmlformats.org/officeDocument/2006/relationships/image" Target="../media/image37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590.png"/><Relationship Id="rId7" Type="http://schemas.openxmlformats.org/officeDocument/2006/relationships/image" Target="../media/image63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10" Type="http://schemas.openxmlformats.org/officeDocument/2006/relationships/image" Target="../media/image660.png"/><Relationship Id="rId4" Type="http://schemas.openxmlformats.org/officeDocument/2006/relationships/image" Target="../media/image600.png"/><Relationship Id="rId9" Type="http://schemas.openxmlformats.org/officeDocument/2006/relationships/image" Target="../media/image65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700.png"/><Relationship Id="rId7" Type="http://schemas.openxmlformats.org/officeDocument/2006/relationships/image" Target="../media/image63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10" Type="http://schemas.openxmlformats.org/officeDocument/2006/relationships/image" Target="../media/image660.png"/><Relationship Id="rId4" Type="http://schemas.openxmlformats.org/officeDocument/2006/relationships/image" Target="../media/image600.png"/><Relationship Id="rId9" Type="http://schemas.openxmlformats.org/officeDocument/2006/relationships/image" Target="../media/image6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1.png"/><Relationship Id="rId3" Type="http://schemas.openxmlformats.org/officeDocument/2006/relationships/image" Target="../media/image3300.png"/><Relationship Id="rId7" Type="http://schemas.openxmlformats.org/officeDocument/2006/relationships/image" Target="../media/image370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10" Type="http://schemas.openxmlformats.org/officeDocument/2006/relationships/image" Target="../media/image29.jpeg"/><Relationship Id="rId4" Type="http://schemas.openxmlformats.org/officeDocument/2006/relationships/image" Target="../media/image3400.png"/><Relationship Id="rId9" Type="http://schemas.openxmlformats.org/officeDocument/2006/relationships/image" Target="../media/image39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29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29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29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0.png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1.png"/><Relationship Id="rId4" Type="http://schemas.openxmlformats.org/officeDocument/2006/relationships/image" Target="../media/image5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0.png"/><Relationship Id="rId2" Type="http://schemas.openxmlformats.org/officeDocument/2006/relationships/image" Target="../media/image310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4C744F-59DE-4128-9A94-CCE46EDBB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7598" y="2393353"/>
            <a:ext cx="10081846" cy="2071294"/>
          </a:xfrm>
        </p:spPr>
        <p:txBody>
          <a:bodyPr anchor="t">
            <a:noAutofit/>
          </a:bodyPr>
          <a:lstStyle/>
          <a:p>
            <a:r>
              <a:rPr lang="pt-BR" sz="4800" dirty="0"/>
              <a:t>Introdução a Inversão de dados magnéticos e de gravidade (</a:t>
            </a:r>
            <a:r>
              <a:rPr lang="pt-BR" sz="4800" b="1" dirty="0"/>
              <a:t>Parte I</a:t>
            </a:r>
            <a:r>
              <a:rPr lang="pt-BR" sz="4800" dirty="0"/>
              <a:t>): Conceitos básicos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0BFEED-BD94-4F86-856A-2AA59DB91B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6521" y="4590743"/>
            <a:ext cx="9144000" cy="590134"/>
          </a:xfrm>
        </p:spPr>
        <p:txBody>
          <a:bodyPr>
            <a:normAutofit/>
          </a:bodyPr>
          <a:lstStyle/>
          <a:p>
            <a:r>
              <a:rPr lang="pt-BR" sz="2000" i="1" dirty="0"/>
              <a:t>Prof. André Luis Albuquerque dos Reis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25781EB4-62D1-4A4A-B3C5-3BB2C3F5E44B}"/>
              </a:ext>
            </a:extLst>
          </p:cNvPr>
          <p:cNvSpPr txBox="1">
            <a:spLocks/>
          </p:cNvSpPr>
          <p:nvPr/>
        </p:nvSpPr>
        <p:spPr>
          <a:xfrm>
            <a:off x="1524000" y="20740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3587ED-A495-4F42-8D80-2F12BED79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3" y="147454"/>
            <a:ext cx="1260229" cy="1387752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6F0C92CF-13A2-46B1-9463-C604301DC201}"/>
              </a:ext>
            </a:extLst>
          </p:cNvPr>
          <p:cNvSpPr txBox="1">
            <a:spLocks/>
          </p:cNvSpPr>
          <p:nvPr/>
        </p:nvSpPr>
        <p:spPr>
          <a:xfrm>
            <a:off x="1535722" y="6427297"/>
            <a:ext cx="9144000" cy="590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Rio de Janeiro 2021</a:t>
            </a:r>
          </a:p>
        </p:txBody>
      </p:sp>
    </p:spTree>
    <p:extLst>
      <p:ext uri="{BB962C8B-B14F-4D97-AF65-F5344CB8AC3E}">
        <p14:creationId xmlns:p14="http://schemas.microsoft.com/office/powerpoint/2010/main" val="1486638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2647261" y="3287551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2624133" y="3287103"/>
            <a:ext cx="544084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7961922" y="3105834"/>
            <a:ext cx="385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2188020" y="6075144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2249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Modelagem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2371724" y="618960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724" y="618960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2648221" y="1089409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2647262" y="2819754"/>
            <a:ext cx="5266084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7C74DE88-E8E3-4876-A7FA-9E0A7738E899}"/>
              </a:ext>
            </a:extLst>
          </p:cNvPr>
          <p:cNvSpPr/>
          <p:nvPr/>
        </p:nvSpPr>
        <p:spPr>
          <a:xfrm>
            <a:off x="2647261" y="1086328"/>
            <a:ext cx="4937760" cy="1730326"/>
          </a:xfrm>
          <a:custGeom>
            <a:avLst/>
            <a:gdLst>
              <a:gd name="connsiteX0" fmla="*/ 0 w 4937760"/>
              <a:gd name="connsiteY0" fmla="*/ 1730326 h 1730326"/>
              <a:gd name="connsiteX1" fmla="*/ 112542 w 4937760"/>
              <a:gd name="connsiteY1" fmla="*/ 1561513 h 1730326"/>
              <a:gd name="connsiteX2" fmla="*/ 281354 w 4937760"/>
              <a:gd name="connsiteY2" fmla="*/ 1505243 h 1730326"/>
              <a:gd name="connsiteX3" fmla="*/ 365760 w 4937760"/>
              <a:gd name="connsiteY3" fmla="*/ 1448972 h 1730326"/>
              <a:gd name="connsiteX4" fmla="*/ 436099 w 4937760"/>
              <a:gd name="connsiteY4" fmla="*/ 1406769 h 1730326"/>
              <a:gd name="connsiteX5" fmla="*/ 492369 w 4937760"/>
              <a:gd name="connsiteY5" fmla="*/ 1350498 h 1730326"/>
              <a:gd name="connsiteX6" fmla="*/ 562708 w 4937760"/>
              <a:gd name="connsiteY6" fmla="*/ 1252024 h 1730326"/>
              <a:gd name="connsiteX7" fmla="*/ 633046 w 4937760"/>
              <a:gd name="connsiteY7" fmla="*/ 1209821 h 1730326"/>
              <a:gd name="connsiteX8" fmla="*/ 703385 w 4937760"/>
              <a:gd name="connsiteY8" fmla="*/ 1139483 h 1730326"/>
              <a:gd name="connsiteX9" fmla="*/ 872197 w 4937760"/>
              <a:gd name="connsiteY9" fmla="*/ 1055077 h 1730326"/>
              <a:gd name="connsiteX10" fmla="*/ 984739 w 4937760"/>
              <a:gd name="connsiteY10" fmla="*/ 956603 h 1730326"/>
              <a:gd name="connsiteX11" fmla="*/ 1055077 w 4937760"/>
              <a:gd name="connsiteY11" fmla="*/ 858129 h 1730326"/>
              <a:gd name="connsiteX12" fmla="*/ 1097280 w 4937760"/>
              <a:gd name="connsiteY12" fmla="*/ 661181 h 1730326"/>
              <a:gd name="connsiteX13" fmla="*/ 1125416 w 4937760"/>
              <a:gd name="connsiteY13" fmla="*/ 590843 h 1730326"/>
              <a:gd name="connsiteX14" fmla="*/ 1252025 w 4937760"/>
              <a:gd name="connsiteY14" fmla="*/ 478301 h 1730326"/>
              <a:gd name="connsiteX15" fmla="*/ 1294228 w 4937760"/>
              <a:gd name="connsiteY15" fmla="*/ 450166 h 1730326"/>
              <a:gd name="connsiteX16" fmla="*/ 1364566 w 4937760"/>
              <a:gd name="connsiteY16" fmla="*/ 365760 h 1730326"/>
              <a:gd name="connsiteX17" fmla="*/ 1463040 w 4937760"/>
              <a:gd name="connsiteY17" fmla="*/ 239150 h 1730326"/>
              <a:gd name="connsiteX18" fmla="*/ 1505243 w 4937760"/>
              <a:gd name="connsiteY18" fmla="*/ 211015 h 1730326"/>
              <a:gd name="connsiteX19" fmla="*/ 2067951 w 4937760"/>
              <a:gd name="connsiteY19" fmla="*/ 154744 h 1730326"/>
              <a:gd name="connsiteX20" fmla="*/ 2138289 w 4937760"/>
              <a:gd name="connsiteY20" fmla="*/ 112541 h 1730326"/>
              <a:gd name="connsiteX21" fmla="*/ 2180493 w 4937760"/>
              <a:gd name="connsiteY21" fmla="*/ 98473 h 1730326"/>
              <a:gd name="connsiteX22" fmla="*/ 2222696 w 4937760"/>
              <a:gd name="connsiteY22" fmla="*/ 56270 h 1730326"/>
              <a:gd name="connsiteX23" fmla="*/ 2307102 w 4937760"/>
              <a:gd name="connsiteY23" fmla="*/ 0 h 1730326"/>
              <a:gd name="connsiteX24" fmla="*/ 2757268 w 4937760"/>
              <a:gd name="connsiteY24" fmla="*/ 14067 h 1730326"/>
              <a:gd name="connsiteX25" fmla="*/ 2897945 w 4937760"/>
              <a:gd name="connsiteY25" fmla="*/ 112541 h 1730326"/>
              <a:gd name="connsiteX26" fmla="*/ 2926080 w 4937760"/>
              <a:gd name="connsiteY26" fmla="*/ 140677 h 1730326"/>
              <a:gd name="connsiteX27" fmla="*/ 3052689 w 4937760"/>
              <a:gd name="connsiteY27" fmla="*/ 323557 h 1730326"/>
              <a:gd name="connsiteX28" fmla="*/ 3080825 w 4937760"/>
              <a:gd name="connsiteY28" fmla="*/ 407963 h 1730326"/>
              <a:gd name="connsiteX29" fmla="*/ 3108960 w 4937760"/>
              <a:gd name="connsiteY29" fmla="*/ 478301 h 1730326"/>
              <a:gd name="connsiteX30" fmla="*/ 3123028 w 4937760"/>
              <a:gd name="connsiteY30" fmla="*/ 534572 h 1730326"/>
              <a:gd name="connsiteX31" fmla="*/ 3165231 w 4937760"/>
              <a:gd name="connsiteY31" fmla="*/ 604910 h 1730326"/>
              <a:gd name="connsiteX32" fmla="*/ 3193366 w 4937760"/>
              <a:gd name="connsiteY32" fmla="*/ 689317 h 1730326"/>
              <a:gd name="connsiteX33" fmla="*/ 3221502 w 4937760"/>
              <a:gd name="connsiteY33" fmla="*/ 745587 h 1730326"/>
              <a:gd name="connsiteX34" fmla="*/ 3319976 w 4937760"/>
              <a:gd name="connsiteY34" fmla="*/ 872197 h 1730326"/>
              <a:gd name="connsiteX35" fmla="*/ 3502856 w 4937760"/>
              <a:gd name="connsiteY35" fmla="*/ 900332 h 1730326"/>
              <a:gd name="connsiteX36" fmla="*/ 3643533 w 4937760"/>
              <a:gd name="connsiteY36" fmla="*/ 1041009 h 1730326"/>
              <a:gd name="connsiteX37" fmla="*/ 3756074 w 4937760"/>
              <a:gd name="connsiteY37" fmla="*/ 1125415 h 1730326"/>
              <a:gd name="connsiteX38" fmla="*/ 3882683 w 4937760"/>
              <a:gd name="connsiteY38" fmla="*/ 1266092 h 1730326"/>
              <a:gd name="connsiteX39" fmla="*/ 3953022 w 4937760"/>
              <a:gd name="connsiteY39" fmla="*/ 1294227 h 1730326"/>
              <a:gd name="connsiteX40" fmla="*/ 4079631 w 4937760"/>
              <a:gd name="connsiteY40" fmla="*/ 1406769 h 1730326"/>
              <a:gd name="connsiteX41" fmla="*/ 4121834 w 4937760"/>
              <a:gd name="connsiteY41" fmla="*/ 1420837 h 1730326"/>
              <a:gd name="connsiteX42" fmla="*/ 4276579 w 4937760"/>
              <a:gd name="connsiteY42" fmla="*/ 1434904 h 1730326"/>
              <a:gd name="connsiteX43" fmla="*/ 4473526 w 4937760"/>
              <a:gd name="connsiteY43" fmla="*/ 1561513 h 1730326"/>
              <a:gd name="connsiteX44" fmla="*/ 4698609 w 4937760"/>
              <a:gd name="connsiteY44" fmla="*/ 1575581 h 1730326"/>
              <a:gd name="connsiteX45" fmla="*/ 4867422 w 4937760"/>
              <a:gd name="connsiteY45" fmla="*/ 1617784 h 1730326"/>
              <a:gd name="connsiteX46" fmla="*/ 4895557 w 4937760"/>
              <a:gd name="connsiteY46" fmla="*/ 1659987 h 1730326"/>
              <a:gd name="connsiteX47" fmla="*/ 4909625 w 4937760"/>
              <a:gd name="connsiteY47" fmla="*/ 1702190 h 1730326"/>
              <a:gd name="connsiteX48" fmla="*/ 4937760 w 4937760"/>
              <a:gd name="connsiteY48" fmla="*/ 1730326 h 173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37760" h="1730326">
                <a:moveTo>
                  <a:pt x="0" y="1730326"/>
                </a:moveTo>
                <a:cubicBezTo>
                  <a:pt x="19297" y="1672436"/>
                  <a:pt x="35906" y="1580672"/>
                  <a:pt x="112542" y="1561513"/>
                </a:cubicBezTo>
                <a:cubicBezTo>
                  <a:pt x="197558" y="1540259"/>
                  <a:pt x="216458" y="1544180"/>
                  <a:pt x="281354" y="1505243"/>
                </a:cubicBezTo>
                <a:cubicBezTo>
                  <a:pt x="310350" y="1487846"/>
                  <a:pt x="337232" y="1467126"/>
                  <a:pt x="365760" y="1448972"/>
                </a:cubicBezTo>
                <a:cubicBezTo>
                  <a:pt x="388828" y="1434292"/>
                  <a:pt x="414516" y="1423556"/>
                  <a:pt x="436099" y="1406769"/>
                </a:cubicBezTo>
                <a:cubicBezTo>
                  <a:pt x="457037" y="1390483"/>
                  <a:pt x="475106" y="1370638"/>
                  <a:pt x="492369" y="1350498"/>
                </a:cubicBezTo>
                <a:cubicBezTo>
                  <a:pt x="521205" y="1316856"/>
                  <a:pt x="527425" y="1282897"/>
                  <a:pt x="562708" y="1252024"/>
                </a:cubicBezTo>
                <a:cubicBezTo>
                  <a:pt x="583285" y="1234019"/>
                  <a:pt x="611695" y="1226902"/>
                  <a:pt x="633046" y="1209821"/>
                </a:cubicBezTo>
                <a:cubicBezTo>
                  <a:pt x="658938" y="1189107"/>
                  <a:pt x="675547" y="1157496"/>
                  <a:pt x="703385" y="1139483"/>
                </a:cubicBezTo>
                <a:cubicBezTo>
                  <a:pt x="756205" y="1105306"/>
                  <a:pt x="872197" y="1055077"/>
                  <a:pt x="872197" y="1055077"/>
                </a:cubicBezTo>
                <a:cubicBezTo>
                  <a:pt x="977338" y="914888"/>
                  <a:pt x="840029" y="1083224"/>
                  <a:pt x="984739" y="956603"/>
                </a:cubicBezTo>
                <a:cubicBezTo>
                  <a:pt x="998699" y="944388"/>
                  <a:pt x="1041618" y="878318"/>
                  <a:pt x="1055077" y="858129"/>
                </a:cubicBezTo>
                <a:cubicBezTo>
                  <a:pt x="1070389" y="735632"/>
                  <a:pt x="1059099" y="766177"/>
                  <a:pt x="1097280" y="661181"/>
                </a:cubicBezTo>
                <a:cubicBezTo>
                  <a:pt x="1105910" y="637449"/>
                  <a:pt x="1111409" y="611854"/>
                  <a:pt x="1125416" y="590843"/>
                </a:cubicBezTo>
                <a:cubicBezTo>
                  <a:pt x="1145889" y="560133"/>
                  <a:pt x="1225525" y="498176"/>
                  <a:pt x="1252025" y="478301"/>
                </a:cubicBezTo>
                <a:cubicBezTo>
                  <a:pt x="1265551" y="468157"/>
                  <a:pt x="1282273" y="462121"/>
                  <a:pt x="1294228" y="450166"/>
                </a:cubicBezTo>
                <a:cubicBezTo>
                  <a:pt x="1320125" y="424269"/>
                  <a:pt x="1342081" y="394669"/>
                  <a:pt x="1364566" y="365760"/>
                </a:cubicBezTo>
                <a:cubicBezTo>
                  <a:pt x="1423123" y="290473"/>
                  <a:pt x="1359989" y="342202"/>
                  <a:pt x="1463040" y="239150"/>
                </a:cubicBezTo>
                <a:cubicBezTo>
                  <a:pt x="1474995" y="227195"/>
                  <a:pt x="1488498" y="213351"/>
                  <a:pt x="1505243" y="211015"/>
                </a:cubicBezTo>
                <a:cubicBezTo>
                  <a:pt x="1691939" y="184964"/>
                  <a:pt x="2067951" y="154744"/>
                  <a:pt x="2067951" y="154744"/>
                </a:cubicBezTo>
                <a:cubicBezTo>
                  <a:pt x="2091397" y="140676"/>
                  <a:pt x="2113833" y="124769"/>
                  <a:pt x="2138289" y="112541"/>
                </a:cubicBezTo>
                <a:cubicBezTo>
                  <a:pt x="2151552" y="105909"/>
                  <a:pt x="2168155" y="106699"/>
                  <a:pt x="2180493" y="98473"/>
                </a:cubicBezTo>
                <a:cubicBezTo>
                  <a:pt x="2197046" y="87437"/>
                  <a:pt x="2206992" y="68484"/>
                  <a:pt x="2222696" y="56270"/>
                </a:cubicBezTo>
                <a:cubicBezTo>
                  <a:pt x="2249387" y="35510"/>
                  <a:pt x="2278967" y="18757"/>
                  <a:pt x="2307102" y="0"/>
                </a:cubicBezTo>
                <a:cubicBezTo>
                  <a:pt x="2457157" y="4689"/>
                  <a:pt x="2608422" y="-5518"/>
                  <a:pt x="2757268" y="14067"/>
                </a:cubicBezTo>
                <a:cubicBezTo>
                  <a:pt x="2767676" y="15436"/>
                  <a:pt x="2879458" y="97135"/>
                  <a:pt x="2897945" y="112541"/>
                </a:cubicBezTo>
                <a:cubicBezTo>
                  <a:pt x="2908134" y="121032"/>
                  <a:pt x="2917681" y="130412"/>
                  <a:pt x="2926080" y="140677"/>
                </a:cubicBezTo>
                <a:cubicBezTo>
                  <a:pt x="2979979" y="206554"/>
                  <a:pt x="3023178" y="249779"/>
                  <a:pt x="3052689" y="323557"/>
                </a:cubicBezTo>
                <a:cubicBezTo>
                  <a:pt x="3063703" y="351093"/>
                  <a:pt x="3070690" y="380091"/>
                  <a:pt x="3080825" y="407963"/>
                </a:cubicBezTo>
                <a:cubicBezTo>
                  <a:pt x="3089455" y="431695"/>
                  <a:pt x="3100975" y="454345"/>
                  <a:pt x="3108960" y="478301"/>
                </a:cubicBezTo>
                <a:cubicBezTo>
                  <a:pt x="3115074" y="496643"/>
                  <a:pt x="3115176" y="516904"/>
                  <a:pt x="3123028" y="534572"/>
                </a:cubicBezTo>
                <a:cubicBezTo>
                  <a:pt x="3134133" y="559558"/>
                  <a:pt x="3153917" y="580018"/>
                  <a:pt x="3165231" y="604910"/>
                </a:cubicBezTo>
                <a:cubicBezTo>
                  <a:pt x="3177503" y="631909"/>
                  <a:pt x="3182351" y="661781"/>
                  <a:pt x="3193366" y="689317"/>
                </a:cubicBezTo>
                <a:cubicBezTo>
                  <a:pt x="3201154" y="708788"/>
                  <a:pt x="3213241" y="726312"/>
                  <a:pt x="3221502" y="745587"/>
                </a:cubicBezTo>
                <a:cubicBezTo>
                  <a:pt x="3242575" y="794757"/>
                  <a:pt x="3240046" y="859900"/>
                  <a:pt x="3319976" y="872197"/>
                </a:cubicBezTo>
                <a:lnTo>
                  <a:pt x="3502856" y="900332"/>
                </a:lnTo>
                <a:cubicBezTo>
                  <a:pt x="3549748" y="947224"/>
                  <a:pt x="3588355" y="1004224"/>
                  <a:pt x="3643533" y="1041009"/>
                </a:cubicBezTo>
                <a:cubicBezTo>
                  <a:pt x="3682496" y="1066984"/>
                  <a:pt x="3722655" y="1091996"/>
                  <a:pt x="3756074" y="1125415"/>
                </a:cubicBezTo>
                <a:cubicBezTo>
                  <a:pt x="3814286" y="1183627"/>
                  <a:pt x="3811845" y="1216505"/>
                  <a:pt x="3882683" y="1266092"/>
                </a:cubicBezTo>
                <a:cubicBezTo>
                  <a:pt x="3903371" y="1280573"/>
                  <a:pt x="3929576" y="1284849"/>
                  <a:pt x="3953022" y="1294227"/>
                </a:cubicBezTo>
                <a:cubicBezTo>
                  <a:pt x="3991153" y="1332359"/>
                  <a:pt x="4031330" y="1379169"/>
                  <a:pt x="4079631" y="1406769"/>
                </a:cubicBezTo>
                <a:cubicBezTo>
                  <a:pt x="4092506" y="1414126"/>
                  <a:pt x="4107154" y="1418740"/>
                  <a:pt x="4121834" y="1420837"/>
                </a:cubicBezTo>
                <a:cubicBezTo>
                  <a:pt x="4173108" y="1428162"/>
                  <a:pt x="4224997" y="1430215"/>
                  <a:pt x="4276579" y="1434904"/>
                </a:cubicBezTo>
                <a:cubicBezTo>
                  <a:pt x="4399192" y="1557517"/>
                  <a:pt x="4330418" y="1520625"/>
                  <a:pt x="4473526" y="1561513"/>
                </a:cubicBezTo>
                <a:cubicBezTo>
                  <a:pt x="4555008" y="1642995"/>
                  <a:pt x="4454654" y="1556815"/>
                  <a:pt x="4698609" y="1575581"/>
                </a:cubicBezTo>
                <a:cubicBezTo>
                  <a:pt x="4756441" y="1580030"/>
                  <a:pt x="4811151" y="1603716"/>
                  <a:pt x="4867422" y="1617784"/>
                </a:cubicBezTo>
                <a:cubicBezTo>
                  <a:pt x="4876800" y="1631852"/>
                  <a:pt x="4887996" y="1644865"/>
                  <a:pt x="4895557" y="1659987"/>
                </a:cubicBezTo>
                <a:cubicBezTo>
                  <a:pt x="4902189" y="1673250"/>
                  <a:pt x="4901996" y="1689474"/>
                  <a:pt x="4909625" y="1702190"/>
                </a:cubicBezTo>
                <a:cubicBezTo>
                  <a:pt x="4916449" y="1713563"/>
                  <a:pt x="4937760" y="1730326"/>
                  <a:pt x="4937760" y="1730326"/>
                </a:cubicBezTo>
              </a:path>
            </a:pathLst>
          </a:custGeom>
          <a:ln w="349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0A64237-2F6D-4820-ADE2-AE2510C883E3}"/>
              </a:ext>
            </a:extLst>
          </p:cNvPr>
          <p:cNvSpPr/>
          <p:nvPr/>
        </p:nvSpPr>
        <p:spPr>
          <a:xfrm rot="20273631">
            <a:off x="3799772" y="3848545"/>
            <a:ext cx="2345320" cy="166309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20E16A7-5FBE-4DB3-A928-09F0E962EEF0}"/>
              </a:ext>
            </a:extLst>
          </p:cNvPr>
          <p:cNvSpPr/>
          <p:nvPr/>
        </p:nvSpPr>
        <p:spPr>
          <a:xfrm>
            <a:off x="2192342" y="1598330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E12AEBB-F5F0-493B-805C-8717311D552E}"/>
              </a:ext>
            </a:extLst>
          </p:cNvPr>
          <p:cNvSpPr/>
          <p:nvPr/>
        </p:nvSpPr>
        <p:spPr>
          <a:xfrm>
            <a:off x="4748893" y="2767709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AB229B1E-B031-4C82-BF9B-28A8667FA8B0}"/>
                  </a:ext>
                </a:extLst>
              </p:cNvPr>
              <p:cNvSpPr/>
              <p:nvPr/>
            </p:nvSpPr>
            <p:spPr>
              <a:xfrm>
                <a:off x="4556677" y="4336228"/>
                <a:ext cx="8315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AB229B1E-B031-4C82-BF9B-28A8667FA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677" y="4336228"/>
                <a:ext cx="83151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ítulo 1">
            <a:extLst>
              <a:ext uri="{FF2B5EF4-FFF2-40B4-BE49-F238E27FC236}">
                <a16:creationId xmlns:a16="http://schemas.microsoft.com/office/drawing/2014/main" id="{97570AFA-90D0-470D-ABDD-AF9616D06A07}"/>
              </a:ext>
            </a:extLst>
          </p:cNvPr>
          <p:cNvSpPr txBox="1">
            <a:spLocks/>
          </p:cNvSpPr>
          <p:nvPr/>
        </p:nvSpPr>
        <p:spPr>
          <a:xfrm>
            <a:off x="6875234" y="4484053"/>
            <a:ext cx="5244420" cy="15303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...podemos aproximar este corpo por uma geometria que seja de nosso controle.</a:t>
            </a:r>
          </a:p>
        </p:txBody>
      </p:sp>
    </p:spTree>
    <p:extLst>
      <p:ext uri="{BB962C8B-B14F-4D97-AF65-F5344CB8AC3E}">
        <p14:creationId xmlns:p14="http://schemas.microsoft.com/office/powerpoint/2010/main" val="35157572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05834"/>
            <a:ext cx="9557825" cy="3854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100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B8FA6065-A595-4CD5-B7CB-05CDAB330DEC}"/>
              </a:ext>
            </a:extLst>
          </p:cNvPr>
          <p:cNvSpPr/>
          <p:nvPr/>
        </p:nvSpPr>
        <p:spPr>
          <a:xfrm>
            <a:off x="900244" y="3182933"/>
            <a:ext cx="9299233" cy="2010620"/>
          </a:xfrm>
          <a:custGeom>
            <a:avLst/>
            <a:gdLst>
              <a:gd name="connsiteX0" fmla="*/ 0 w 9256542"/>
              <a:gd name="connsiteY0" fmla="*/ 28135 h 1645920"/>
              <a:gd name="connsiteX1" fmla="*/ 422031 w 9256542"/>
              <a:gd name="connsiteY1" fmla="*/ 590843 h 1645920"/>
              <a:gd name="connsiteX2" fmla="*/ 998806 w 9256542"/>
              <a:gd name="connsiteY2" fmla="*/ 1111348 h 1645920"/>
              <a:gd name="connsiteX3" fmla="*/ 2616591 w 9256542"/>
              <a:gd name="connsiteY3" fmla="*/ 1491175 h 1645920"/>
              <a:gd name="connsiteX4" fmla="*/ 3756074 w 9256542"/>
              <a:gd name="connsiteY4" fmla="*/ 1195754 h 1645920"/>
              <a:gd name="connsiteX5" fmla="*/ 5064369 w 9256542"/>
              <a:gd name="connsiteY5" fmla="*/ 1645920 h 1645920"/>
              <a:gd name="connsiteX6" fmla="*/ 6358597 w 9256542"/>
              <a:gd name="connsiteY6" fmla="*/ 1645920 h 1645920"/>
              <a:gd name="connsiteX7" fmla="*/ 6625883 w 9256542"/>
              <a:gd name="connsiteY7" fmla="*/ 1645920 h 1645920"/>
              <a:gd name="connsiteX8" fmla="*/ 7287065 w 9256542"/>
              <a:gd name="connsiteY8" fmla="*/ 1617784 h 1645920"/>
              <a:gd name="connsiteX9" fmla="*/ 7455877 w 9256542"/>
              <a:gd name="connsiteY9" fmla="*/ 1448972 h 1645920"/>
              <a:gd name="connsiteX10" fmla="*/ 7990449 w 9256542"/>
              <a:gd name="connsiteY10" fmla="*/ 1252024 h 1645920"/>
              <a:gd name="connsiteX11" fmla="*/ 8229600 w 9256542"/>
              <a:gd name="connsiteY11" fmla="*/ 1252024 h 1645920"/>
              <a:gd name="connsiteX12" fmla="*/ 8721969 w 9256542"/>
              <a:gd name="connsiteY12" fmla="*/ 1111348 h 1645920"/>
              <a:gd name="connsiteX13" fmla="*/ 9073662 w 9256542"/>
              <a:gd name="connsiteY13" fmla="*/ 815926 h 1645920"/>
              <a:gd name="connsiteX14" fmla="*/ 9256542 w 9256542"/>
              <a:gd name="connsiteY14" fmla="*/ 0 h 1645920"/>
              <a:gd name="connsiteX15" fmla="*/ 0 w 9256542"/>
              <a:gd name="connsiteY15" fmla="*/ 28135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256542" h="1645920">
                <a:moveTo>
                  <a:pt x="0" y="28135"/>
                </a:moveTo>
                <a:lnTo>
                  <a:pt x="422031" y="590843"/>
                </a:lnTo>
                <a:lnTo>
                  <a:pt x="998806" y="1111348"/>
                </a:lnTo>
                <a:lnTo>
                  <a:pt x="2616591" y="1491175"/>
                </a:lnTo>
                <a:lnTo>
                  <a:pt x="3756074" y="1195754"/>
                </a:lnTo>
                <a:lnTo>
                  <a:pt x="5064369" y="1645920"/>
                </a:lnTo>
                <a:lnTo>
                  <a:pt x="6358597" y="1645920"/>
                </a:lnTo>
                <a:lnTo>
                  <a:pt x="6625883" y="1645920"/>
                </a:lnTo>
                <a:lnTo>
                  <a:pt x="7287065" y="1617784"/>
                </a:lnTo>
                <a:cubicBezTo>
                  <a:pt x="7405310" y="1482646"/>
                  <a:pt x="7346614" y="1536382"/>
                  <a:pt x="7455877" y="1448972"/>
                </a:cubicBezTo>
                <a:lnTo>
                  <a:pt x="7990449" y="1252024"/>
                </a:lnTo>
                <a:lnTo>
                  <a:pt x="8229600" y="1252024"/>
                </a:lnTo>
                <a:lnTo>
                  <a:pt x="8721969" y="1111348"/>
                </a:lnTo>
                <a:lnTo>
                  <a:pt x="9073662" y="815926"/>
                </a:lnTo>
                <a:lnTo>
                  <a:pt x="9256542" y="0"/>
                </a:lnTo>
                <a:lnTo>
                  <a:pt x="0" y="2813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30D7BA-0E3C-45AD-A45A-C7483E79A153}"/>
              </a:ext>
            </a:extLst>
          </p:cNvPr>
          <p:cNvSpPr/>
          <p:nvPr/>
        </p:nvSpPr>
        <p:spPr>
          <a:xfrm>
            <a:off x="5330292" y="274962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A4EE9AB-E683-4F9F-A786-8DAA362F0339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FDCAACC8-2DD6-4093-8C11-17668B56E4FC}"/>
              </a:ext>
            </a:extLst>
          </p:cNvPr>
          <p:cNvSpPr/>
          <p:nvPr/>
        </p:nvSpPr>
        <p:spPr>
          <a:xfrm>
            <a:off x="825500" y="1384300"/>
            <a:ext cx="9232900" cy="1371600"/>
          </a:xfrm>
          <a:custGeom>
            <a:avLst/>
            <a:gdLst>
              <a:gd name="connsiteX0" fmla="*/ 0 w 9232900"/>
              <a:gd name="connsiteY0" fmla="*/ 63500 h 1371600"/>
              <a:gd name="connsiteX1" fmla="*/ 520700 w 9232900"/>
              <a:gd name="connsiteY1" fmla="*/ 850900 h 1371600"/>
              <a:gd name="connsiteX2" fmla="*/ 1460500 w 9232900"/>
              <a:gd name="connsiteY2" fmla="*/ 1219200 h 1371600"/>
              <a:gd name="connsiteX3" fmla="*/ 2451100 w 9232900"/>
              <a:gd name="connsiteY3" fmla="*/ 1346200 h 1371600"/>
              <a:gd name="connsiteX4" fmla="*/ 3378200 w 9232900"/>
              <a:gd name="connsiteY4" fmla="*/ 889000 h 1371600"/>
              <a:gd name="connsiteX5" fmla="*/ 5029200 w 9232900"/>
              <a:gd name="connsiteY5" fmla="*/ 1371600 h 1371600"/>
              <a:gd name="connsiteX6" fmla="*/ 7721600 w 9232900"/>
              <a:gd name="connsiteY6" fmla="*/ 889000 h 1371600"/>
              <a:gd name="connsiteX7" fmla="*/ 8890000 w 9232900"/>
              <a:gd name="connsiteY7" fmla="*/ 393700 h 1371600"/>
              <a:gd name="connsiteX8" fmla="*/ 9232900 w 9232900"/>
              <a:gd name="connsiteY8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2900" h="1371600">
                <a:moveTo>
                  <a:pt x="0" y="63500"/>
                </a:moveTo>
                <a:cubicBezTo>
                  <a:pt x="138642" y="360891"/>
                  <a:pt x="277284" y="658283"/>
                  <a:pt x="520700" y="850900"/>
                </a:cubicBezTo>
                <a:cubicBezTo>
                  <a:pt x="764116" y="1043517"/>
                  <a:pt x="1138767" y="1136650"/>
                  <a:pt x="1460500" y="1219200"/>
                </a:cubicBezTo>
                <a:cubicBezTo>
                  <a:pt x="1782233" y="1301750"/>
                  <a:pt x="2131483" y="1401233"/>
                  <a:pt x="2451100" y="1346200"/>
                </a:cubicBezTo>
                <a:cubicBezTo>
                  <a:pt x="2770717" y="1291167"/>
                  <a:pt x="2948517" y="884767"/>
                  <a:pt x="3378200" y="889000"/>
                </a:cubicBezTo>
                <a:cubicBezTo>
                  <a:pt x="3807883" y="893233"/>
                  <a:pt x="4305300" y="1371600"/>
                  <a:pt x="5029200" y="1371600"/>
                </a:cubicBezTo>
                <a:cubicBezTo>
                  <a:pt x="5753100" y="1371600"/>
                  <a:pt x="7078133" y="1051983"/>
                  <a:pt x="7721600" y="889000"/>
                </a:cubicBezTo>
                <a:cubicBezTo>
                  <a:pt x="8365067" y="726017"/>
                  <a:pt x="8638117" y="541867"/>
                  <a:pt x="8890000" y="393700"/>
                </a:cubicBezTo>
                <a:cubicBezTo>
                  <a:pt x="9141883" y="245533"/>
                  <a:pt x="9187391" y="122766"/>
                  <a:pt x="9232900" y="0"/>
                </a:cubicBezTo>
              </a:path>
            </a:pathLst>
          </a:cu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7D7B2DA9-49A9-4F33-9A6B-11582FCC7B8E}"/>
              </a:ext>
            </a:extLst>
          </p:cNvPr>
          <p:cNvSpPr/>
          <p:nvPr/>
        </p:nvSpPr>
        <p:spPr>
          <a:xfrm>
            <a:off x="900223" y="3208669"/>
            <a:ext cx="278296" cy="4278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0762FE82-4E13-4CED-8BCC-6EC71A95C4E8}"/>
              </a:ext>
            </a:extLst>
          </p:cNvPr>
          <p:cNvSpPr/>
          <p:nvPr/>
        </p:nvSpPr>
        <p:spPr>
          <a:xfrm>
            <a:off x="1173077" y="3208117"/>
            <a:ext cx="278296" cy="8455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730140A9-FF83-4E40-9307-C18201226FDE}"/>
              </a:ext>
            </a:extLst>
          </p:cNvPr>
          <p:cNvSpPr/>
          <p:nvPr/>
        </p:nvSpPr>
        <p:spPr>
          <a:xfrm>
            <a:off x="1445909" y="3208117"/>
            <a:ext cx="338489" cy="11619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BF79A09-F4CE-4668-A608-06F8B4EE41DC}"/>
              </a:ext>
            </a:extLst>
          </p:cNvPr>
          <p:cNvSpPr/>
          <p:nvPr/>
        </p:nvSpPr>
        <p:spPr>
          <a:xfrm>
            <a:off x="1718743" y="3208670"/>
            <a:ext cx="267391" cy="14186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9EDB92A0-7D55-4E51-89F9-05A00EEEC5C8}"/>
              </a:ext>
            </a:extLst>
          </p:cNvPr>
          <p:cNvSpPr/>
          <p:nvPr/>
        </p:nvSpPr>
        <p:spPr>
          <a:xfrm>
            <a:off x="1991597" y="3208118"/>
            <a:ext cx="260164" cy="1550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FD5C3B6D-527D-408E-B58D-B1F345D0C78A}"/>
              </a:ext>
            </a:extLst>
          </p:cNvPr>
          <p:cNvSpPr/>
          <p:nvPr/>
        </p:nvSpPr>
        <p:spPr>
          <a:xfrm>
            <a:off x="2249915" y="3208118"/>
            <a:ext cx="333285" cy="1550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3BA50DCD-60F5-408B-905B-83084E462B61}"/>
              </a:ext>
            </a:extLst>
          </p:cNvPr>
          <p:cNvSpPr/>
          <p:nvPr/>
        </p:nvSpPr>
        <p:spPr>
          <a:xfrm>
            <a:off x="2537263" y="3208669"/>
            <a:ext cx="326078" cy="15830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DA70727D-B17E-4867-9E37-83E9537C11A9}"/>
              </a:ext>
            </a:extLst>
          </p:cNvPr>
          <p:cNvSpPr/>
          <p:nvPr/>
        </p:nvSpPr>
        <p:spPr>
          <a:xfrm>
            <a:off x="2810116" y="3208118"/>
            <a:ext cx="318851" cy="17067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340C7259-D6A4-42E4-A112-0C63350C2F18}"/>
              </a:ext>
            </a:extLst>
          </p:cNvPr>
          <p:cNvSpPr/>
          <p:nvPr/>
        </p:nvSpPr>
        <p:spPr>
          <a:xfrm>
            <a:off x="3082950" y="3208117"/>
            <a:ext cx="278226" cy="17399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F76FA687-B635-4213-8521-399BD25A9948}"/>
              </a:ext>
            </a:extLst>
          </p:cNvPr>
          <p:cNvSpPr/>
          <p:nvPr/>
        </p:nvSpPr>
        <p:spPr>
          <a:xfrm>
            <a:off x="3361660" y="3208670"/>
            <a:ext cx="277812" cy="18159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465E0FCE-CDB9-49C3-B4BE-F014763E8700}"/>
              </a:ext>
            </a:extLst>
          </p:cNvPr>
          <p:cNvSpPr/>
          <p:nvPr/>
        </p:nvSpPr>
        <p:spPr>
          <a:xfrm>
            <a:off x="3634514" y="3208118"/>
            <a:ext cx="283254" cy="17399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04CA36B2-CEB5-4092-A309-9CB8F3112A60}"/>
              </a:ext>
            </a:extLst>
          </p:cNvPr>
          <p:cNvSpPr/>
          <p:nvPr/>
        </p:nvSpPr>
        <p:spPr>
          <a:xfrm>
            <a:off x="3907346" y="3208118"/>
            <a:ext cx="338467" cy="17067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CD502B7C-F1CF-4BFD-9419-4584B93E6DAA}"/>
              </a:ext>
            </a:extLst>
          </p:cNvPr>
          <p:cNvSpPr/>
          <p:nvPr/>
        </p:nvSpPr>
        <p:spPr>
          <a:xfrm>
            <a:off x="4180180" y="3208670"/>
            <a:ext cx="276069" cy="15830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D1C10A26-E9B1-411D-B7DB-516713A2A4D7}"/>
              </a:ext>
            </a:extLst>
          </p:cNvPr>
          <p:cNvSpPr/>
          <p:nvPr/>
        </p:nvSpPr>
        <p:spPr>
          <a:xfrm>
            <a:off x="4453033" y="3208118"/>
            <a:ext cx="333003" cy="1550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A389D748-C916-43B2-AA2E-101546987F5F}"/>
              </a:ext>
            </a:extLst>
          </p:cNvPr>
          <p:cNvSpPr/>
          <p:nvPr/>
        </p:nvSpPr>
        <p:spPr>
          <a:xfrm>
            <a:off x="4725867" y="3208118"/>
            <a:ext cx="276069" cy="1550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7807A655-AEB7-45F3-A0CB-89206A47139B}"/>
              </a:ext>
            </a:extLst>
          </p:cNvPr>
          <p:cNvSpPr/>
          <p:nvPr/>
        </p:nvSpPr>
        <p:spPr>
          <a:xfrm>
            <a:off x="5004626" y="3208266"/>
            <a:ext cx="338466" cy="17066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Retângulo 87">
            <a:extLst>
              <a:ext uri="{FF2B5EF4-FFF2-40B4-BE49-F238E27FC236}">
                <a16:creationId xmlns:a16="http://schemas.microsoft.com/office/drawing/2014/main" id="{B0B19FD7-BB09-44AC-8A29-A63D8E01D367}"/>
              </a:ext>
            </a:extLst>
          </p:cNvPr>
          <p:cNvSpPr/>
          <p:nvPr/>
        </p:nvSpPr>
        <p:spPr>
          <a:xfrm>
            <a:off x="5277480" y="3207714"/>
            <a:ext cx="260164" cy="18159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Retângulo 88">
            <a:extLst>
              <a:ext uri="{FF2B5EF4-FFF2-40B4-BE49-F238E27FC236}">
                <a16:creationId xmlns:a16="http://schemas.microsoft.com/office/drawing/2014/main" id="{E79C59F0-1926-40A6-9A9F-AAC5BBD0A10F}"/>
              </a:ext>
            </a:extLst>
          </p:cNvPr>
          <p:cNvSpPr/>
          <p:nvPr/>
        </p:nvSpPr>
        <p:spPr>
          <a:xfrm>
            <a:off x="5550312" y="3207715"/>
            <a:ext cx="284223" cy="19858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Retângulo 89">
            <a:extLst>
              <a:ext uri="{FF2B5EF4-FFF2-40B4-BE49-F238E27FC236}">
                <a16:creationId xmlns:a16="http://schemas.microsoft.com/office/drawing/2014/main" id="{971CE319-BFE2-426C-A50A-A468A941DC8E}"/>
              </a:ext>
            </a:extLst>
          </p:cNvPr>
          <p:cNvSpPr/>
          <p:nvPr/>
        </p:nvSpPr>
        <p:spPr>
          <a:xfrm>
            <a:off x="5823145" y="3208267"/>
            <a:ext cx="338417" cy="20100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A8074B35-CBBD-4A3E-82C6-2E594EB517DB}"/>
              </a:ext>
            </a:extLst>
          </p:cNvPr>
          <p:cNvSpPr/>
          <p:nvPr/>
        </p:nvSpPr>
        <p:spPr>
          <a:xfrm>
            <a:off x="6095999" y="3207714"/>
            <a:ext cx="335511" cy="20190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Retângulo 91">
            <a:extLst>
              <a:ext uri="{FF2B5EF4-FFF2-40B4-BE49-F238E27FC236}">
                <a16:creationId xmlns:a16="http://schemas.microsoft.com/office/drawing/2014/main" id="{50B3AA83-8603-4B4E-A08D-E35BF3A55109}"/>
              </a:ext>
            </a:extLst>
          </p:cNvPr>
          <p:cNvSpPr/>
          <p:nvPr/>
        </p:nvSpPr>
        <p:spPr>
          <a:xfrm>
            <a:off x="6368832" y="3207715"/>
            <a:ext cx="396437" cy="20190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B7716387-01C4-48AD-A3DA-D2E7B8848CE0}"/>
              </a:ext>
            </a:extLst>
          </p:cNvPr>
          <p:cNvSpPr/>
          <p:nvPr/>
        </p:nvSpPr>
        <p:spPr>
          <a:xfrm>
            <a:off x="6647542" y="3208267"/>
            <a:ext cx="249351" cy="20100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 93">
            <a:extLst>
              <a:ext uri="{FF2B5EF4-FFF2-40B4-BE49-F238E27FC236}">
                <a16:creationId xmlns:a16="http://schemas.microsoft.com/office/drawing/2014/main" id="{FDBF8489-BA06-4B5B-A07C-37E2690EE7BD}"/>
              </a:ext>
            </a:extLst>
          </p:cNvPr>
          <p:cNvSpPr/>
          <p:nvPr/>
        </p:nvSpPr>
        <p:spPr>
          <a:xfrm>
            <a:off x="6898488" y="3207715"/>
            <a:ext cx="345275" cy="20560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E2EBC906-50D0-47A3-B227-BEEC32E92D6C}"/>
              </a:ext>
            </a:extLst>
          </p:cNvPr>
          <p:cNvSpPr/>
          <p:nvPr/>
        </p:nvSpPr>
        <p:spPr>
          <a:xfrm>
            <a:off x="7217497" y="3207715"/>
            <a:ext cx="337217" cy="19858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id="{B67204BC-5792-46E0-8497-D3C0C12A8A53}"/>
              </a:ext>
            </a:extLst>
          </p:cNvPr>
          <p:cNvSpPr/>
          <p:nvPr/>
        </p:nvSpPr>
        <p:spPr>
          <a:xfrm>
            <a:off x="7466063" y="3208267"/>
            <a:ext cx="292730" cy="20184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Retângulo 96">
            <a:extLst>
              <a:ext uri="{FF2B5EF4-FFF2-40B4-BE49-F238E27FC236}">
                <a16:creationId xmlns:a16="http://schemas.microsoft.com/office/drawing/2014/main" id="{2B488E15-EAF5-4CD8-8011-3CACF12ED42C}"/>
              </a:ext>
            </a:extLst>
          </p:cNvPr>
          <p:cNvSpPr/>
          <p:nvPr/>
        </p:nvSpPr>
        <p:spPr>
          <a:xfrm>
            <a:off x="7738917" y="3207715"/>
            <a:ext cx="290966" cy="20184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Retângulo 97">
            <a:extLst>
              <a:ext uri="{FF2B5EF4-FFF2-40B4-BE49-F238E27FC236}">
                <a16:creationId xmlns:a16="http://schemas.microsoft.com/office/drawing/2014/main" id="{557EB761-6D13-4ECA-AED1-FEF5296D5706}"/>
              </a:ext>
            </a:extLst>
          </p:cNvPr>
          <p:cNvSpPr/>
          <p:nvPr/>
        </p:nvSpPr>
        <p:spPr>
          <a:xfrm>
            <a:off x="8011750" y="3207715"/>
            <a:ext cx="254259" cy="19858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Retângulo 98">
            <a:extLst>
              <a:ext uri="{FF2B5EF4-FFF2-40B4-BE49-F238E27FC236}">
                <a16:creationId xmlns:a16="http://schemas.microsoft.com/office/drawing/2014/main" id="{97438BB1-3D76-4712-855E-A6DDD394D44F}"/>
              </a:ext>
            </a:extLst>
          </p:cNvPr>
          <p:cNvSpPr/>
          <p:nvPr/>
        </p:nvSpPr>
        <p:spPr>
          <a:xfrm>
            <a:off x="8275758" y="3206413"/>
            <a:ext cx="267391" cy="18159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Retângulo 99">
            <a:extLst>
              <a:ext uri="{FF2B5EF4-FFF2-40B4-BE49-F238E27FC236}">
                <a16:creationId xmlns:a16="http://schemas.microsoft.com/office/drawing/2014/main" id="{D223CD28-6C8C-47FE-8CDE-8F20A81D6FA9}"/>
              </a:ext>
            </a:extLst>
          </p:cNvPr>
          <p:cNvSpPr/>
          <p:nvPr/>
        </p:nvSpPr>
        <p:spPr>
          <a:xfrm>
            <a:off x="8548612" y="3205860"/>
            <a:ext cx="279431" cy="16497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Retângulo 100">
            <a:extLst>
              <a:ext uri="{FF2B5EF4-FFF2-40B4-BE49-F238E27FC236}">
                <a16:creationId xmlns:a16="http://schemas.microsoft.com/office/drawing/2014/main" id="{B3E633B4-5B2D-4A9C-8263-8F9D79782DF6}"/>
              </a:ext>
            </a:extLst>
          </p:cNvPr>
          <p:cNvSpPr/>
          <p:nvPr/>
        </p:nvSpPr>
        <p:spPr>
          <a:xfrm>
            <a:off x="8821219" y="3205860"/>
            <a:ext cx="278296" cy="15526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Retângulo 101">
            <a:extLst>
              <a:ext uri="{FF2B5EF4-FFF2-40B4-BE49-F238E27FC236}">
                <a16:creationId xmlns:a16="http://schemas.microsoft.com/office/drawing/2014/main" id="{D103332E-6C12-4BD1-BDE0-3A8E0A1A2536}"/>
              </a:ext>
            </a:extLst>
          </p:cNvPr>
          <p:cNvSpPr/>
          <p:nvPr/>
        </p:nvSpPr>
        <p:spPr>
          <a:xfrm>
            <a:off x="9094052" y="3206413"/>
            <a:ext cx="278296" cy="15521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3798EAEC-FEE8-4889-863A-2829033BA7EB}"/>
              </a:ext>
            </a:extLst>
          </p:cNvPr>
          <p:cNvSpPr/>
          <p:nvPr/>
        </p:nvSpPr>
        <p:spPr>
          <a:xfrm>
            <a:off x="9381420" y="3205860"/>
            <a:ext cx="290396" cy="1434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 103">
            <a:extLst>
              <a:ext uri="{FF2B5EF4-FFF2-40B4-BE49-F238E27FC236}">
                <a16:creationId xmlns:a16="http://schemas.microsoft.com/office/drawing/2014/main" id="{F7CA35F1-52A5-4CCA-ACD2-26D5C698B26B}"/>
              </a:ext>
            </a:extLst>
          </p:cNvPr>
          <p:cNvSpPr/>
          <p:nvPr/>
        </p:nvSpPr>
        <p:spPr>
          <a:xfrm>
            <a:off x="9654253" y="3205860"/>
            <a:ext cx="260627" cy="1421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161A3AD6-B317-4149-ABE4-9364870870E0}"/>
              </a:ext>
            </a:extLst>
          </p:cNvPr>
          <p:cNvSpPr/>
          <p:nvPr/>
        </p:nvSpPr>
        <p:spPr>
          <a:xfrm>
            <a:off x="9911055" y="3206413"/>
            <a:ext cx="286802" cy="10278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500A647-8D2A-44FC-91CE-E6A085E1E450}"/>
              </a:ext>
            </a:extLst>
          </p:cNvPr>
          <p:cNvSpPr txBox="1"/>
          <p:nvPr/>
        </p:nvSpPr>
        <p:spPr>
          <a:xfrm>
            <a:off x="10199498" y="297005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73" name="Título 1">
            <a:extLst>
              <a:ext uri="{FF2B5EF4-FFF2-40B4-BE49-F238E27FC236}">
                <a16:creationId xmlns:a16="http://schemas.microsoft.com/office/drawing/2014/main" id="{07B922DF-E455-4D26-8B5D-D2C75EA3C0A1}"/>
              </a:ext>
            </a:extLst>
          </p:cNvPr>
          <p:cNvSpPr txBox="1">
            <a:spLocks/>
          </p:cNvSpPr>
          <p:nvPr/>
        </p:nvSpPr>
        <p:spPr>
          <a:xfrm>
            <a:off x="1075808" y="5702433"/>
            <a:ext cx="8534568" cy="10686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Supondo que conseguimos descrever a bacia através de um conjunto de prismas justapostos e que a base de cada um destes prismas nos dará o relevo do embasamento....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056AA565-EEA6-4D6E-8F30-1A4CD2FF3155}"/>
                  </a:ext>
                </a:extLst>
              </p:cNvPr>
              <p:cNvSpPr/>
              <p:nvPr/>
            </p:nvSpPr>
            <p:spPr>
              <a:xfrm>
                <a:off x="8780821" y="4791758"/>
                <a:ext cx="8315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056AA565-EEA6-4D6E-8F30-1A4CD2FF3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821" y="4791758"/>
                <a:ext cx="83151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ítulo 1">
            <a:extLst>
              <a:ext uri="{FF2B5EF4-FFF2-40B4-BE49-F238E27FC236}">
                <a16:creationId xmlns:a16="http://schemas.microsoft.com/office/drawing/2014/main" id="{1579DDAD-2773-4FC5-BA9D-3DD92AAB05B9}"/>
              </a:ext>
            </a:extLst>
          </p:cNvPr>
          <p:cNvSpPr txBox="1">
            <a:spLocks/>
          </p:cNvSpPr>
          <p:nvPr/>
        </p:nvSpPr>
        <p:spPr>
          <a:xfrm>
            <a:off x="10193184" y="1252793"/>
            <a:ext cx="2111261" cy="16076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...através de um processo matemático (</a:t>
            </a:r>
            <a:r>
              <a:rPr lang="pt-BR" sz="2400" b="1" dirty="0"/>
              <a:t>PESADO</a:t>
            </a:r>
            <a:r>
              <a:rPr lang="pt-BR" sz="2400" dirty="0"/>
              <a:t>)!</a:t>
            </a:r>
          </a:p>
        </p:txBody>
      </p:sp>
      <p:sp>
        <p:nvSpPr>
          <p:cNvPr id="55" name="Título 1">
            <a:extLst>
              <a:ext uri="{FF2B5EF4-FFF2-40B4-BE49-F238E27FC236}">
                <a16:creationId xmlns:a16="http://schemas.microsoft.com/office/drawing/2014/main" id="{9CED3881-8694-44C8-A0A9-22CAD584942F}"/>
              </a:ext>
            </a:extLst>
          </p:cNvPr>
          <p:cNvSpPr txBox="1">
            <a:spLocks/>
          </p:cNvSpPr>
          <p:nvPr/>
        </p:nvSpPr>
        <p:spPr>
          <a:xfrm>
            <a:off x="2537263" y="-8551"/>
            <a:ext cx="7798310" cy="19784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/>
              <a:t>Conseguimos encontrar um </a:t>
            </a:r>
            <a:r>
              <a:rPr lang="pt-BR" sz="3200" dirty="0">
                <a:solidFill>
                  <a:srgbClr val="0070C0"/>
                </a:solidFill>
              </a:rPr>
              <a:t>conjunto de parâmetros (profundidades dos prismas) </a:t>
            </a:r>
            <a:r>
              <a:rPr lang="pt-BR" sz="3200" dirty="0"/>
              <a:t>que aproxime os </a:t>
            </a:r>
            <a:r>
              <a:rPr lang="pt-BR" sz="3200" dirty="0">
                <a:solidFill>
                  <a:srgbClr val="0070C0"/>
                </a:solidFill>
              </a:rPr>
              <a:t>dados preditos</a:t>
            </a:r>
            <a:r>
              <a:rPr lang="pt-BR" sz="3200" dirty="0"/>
              <a:t> pelo modelo dos </a:t>
            </a:r>
            <a:r>
              <a:rPr lang="pt-BR" sz="3200" dirty="0">
                <a:solidFill>
                  <a:schemeClr val="accent2">
                    <a:lumMod val="75000"/>
                  </a:schemeClr>
                </a:solidFill>
              </a:rPr>
              <a:t>dados observados</a:t>
            </a:r>
            <a:r>
              <a:rPr lang="pt-BR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728725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101</a:t>
            </a:fld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6F595B7-73F1-4B63-B32D-B6116B0FE571}"/>
              </a:ext>
            </a:extLst>
          </p:cNvPr>
          <p:cNvSpPr/>
          <p:nvPr/>
        </p:nvSpPr>
        <p:spPr>
          <a:xfrm>
            <a:off x="456034" y="3761376"/>
            <a:ext cx="4996180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4D3964DC-79D7-4C2A-B28B-F312F6A074C5}"/>
                  </a:ext>
                </a:extLst>
              </p:cNvPr>
              <p:cNvSpPr txBox="1"/>
              <p:nvPr/>
            </p:nvSpPr>
            <p:spPr>
              <a:xfrm>
                <a:off x="5029172" y="2884024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4D3964DC-79D7-4C2A-B28B-F312F6A07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72" y="2884024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4A24919A-EF84-4FB6-89EF-8EE08FBCE3A8}"/>
              </a:ext>
            </a:extLst>
          </p:cNvPr>
          <p:cNvCxnSpPr>
            <a:cxnSpLocks/>
          </p:cNvCxnSpPr>
          <p:nvPr/>
        </p:nvCxnSpPr>
        <p:spPr>
          <a:xfrm flipH="1">
            <a:off x="456033" y="3581736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662708C-5CF3-4FC5-BB00-5704B80F7FF7}"/>
              </a:ext>
            </a:extLst>
          </p:cNvPr>
          <p:cNvSpPr txBox="1"/>
          <p:nvPr/>
        </p:nvSpPr>
        <p:spPr>
          <a:xfrm>
            <a:off x="444606" y="3037914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sp>
        <p:nvSpPr>
          <p:cNvPr id="54" name="Forma Livre: Forma 53">
            <a:extLst>
              <a:ext uri="{FF2B5EF4-FFF2-40B4-BE49-F238E27FC236}">
                <a16:creationId xmlns:a16="http://schemas.microsoft.com/office/drawing/2014/main" id="{124318A8-8DE5-4402-A9EA-8C19F5CB5FA7}"/>
              </a:ext>
            </a:extLst>
          </p:cNvPr>
          <p:cNvSpPr/>
          <p:nvPr/>
        </p:nvSpPr>
        <p:spPr>
          <a:xfrm>
            <a:off x="1937413" y="4003326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F059378A-1E08-4489-8A80-7263B16D8261}"/>
              </a:ext>
            </a:extLst>
          </p:cNvPr>
          <p:cNvSpPr/>
          <p:nvPr/>
        </p:nvSpPr>
        <p:spPr>
          <a:xfrm rot="9794746">
            <a:off x="1769715" y="3128944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AA9D1531-DFD1-437D-9329-D4125349EF21}"/>
              </a:ext>
            </a:extLst>
          </p:cNvPr>
          <p:cNvSpPr/>
          <p:nvPr/>
        </p:nvSpPr>
        <p:spPr>
          <a:xfrm rot="10037279">
            <a:off x="2673106" y="2835399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16F9A027-518E-41C6-8776-975BE8DAE122}"/>
              </a:ext>
            </a:extLst>
          </p:cNvPr>
          <p:cNvCxnSpPr>
            <a:cxnSpLocks/>
          </p:cNvCxnSpPr>
          <p:nvPr/>
        </p:nvCxnSpPr>
        <p:spPr>
          <a:xfrm flipH="1" flipV="1">
            <a:off x="2688623" y="4115317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13B4A417-FBD9-407B-BE87-2DDE1984DC5D}"/>
              </a:ext>
            </a:extLst>
          </p:cNvPr>
          <p:cNvCxnSpPr>
            <a:cxnSpLocks/>
          </p:cNvCxnSpPr>
          <p:nvPr/>
        </p:nvCxnSpPr>
        <p:spPr>
          <a:xfrm flipH="1" flipV="1">
            <a:off x="4811255" y="2815297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ângulo 58">
            <a:extLst>
              <a:ext uri="{FF2B5EF4-FFF2-40B4-BE49-F238E27FC236}">
                <a16:creationId xmlns:a16="http://schemas.microsoft.com/office/drawing/2014/main" id="{8F24E935-9938-408B-8187-FF27C20D2596}"/>
              </a:ext>
            </a:extLst>
          </p:cNvPr>
          <p:cNvSpPr/>
          <p:nvPr/>
        </p:nvSpPr>
        <p:spPr>
          <a:xfrm>
            <a:off x="6531108" y="3747308"/>
            <a:ext cx="4996180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7B0626D7-6DDC-47D3-B57A-5F3B1C8474E6}"/>
              </a:ext>
            </a:extLst>
          </p:cNvPr>
          <p:cNvCxnSpPr>
            <a:cxnSpLocks/>
          </p:cNvCxnSpPr>
          <p:nvPr/>
        </p:nvCxnSpPr>
        <p:spPr>
          <a:xfrm flipH="1">
            <a:off x="6531107" y="3567668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308243BA-4BBE-4C9B-9789-AD2B71D37866}"/>
              </a:ext>
            </a:extLst>
          </p:cNvPr>
          <p:cNvSpPr txBox="1"/>
          <p:nvPr/>
        </p:nvSpPr>
        <p:spPr>
          <a:xfrm>
            <a:off x="6519680" y="3023846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8FEDDB38-1AFF-47AD-9DD6-6FEA399CB3A7}"/>
              </a:ext>
            </a:extLst>
          </p:cNvPr>
          <p:cNvSpPr/>
          <p:nvPr/>
        </p:nvSpPr>
        <p:spPr>
          <a:xfrm>
            <a:off x="8012487" y="3989258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A15AECC0-0A12-415D-973A-CCE779C7F20A}"/>
              </a:ext>
            </a:extLst>
          </p:cNvPr>
          <p:cNvCxnSpPr>
            <a:cxnSpLocks/>
          </p:cNvCxnSpPr>
          <p:nvPr/>
        </p:nvCxnSpPr>
        <p:spPr>
          <a:xfrm>
            <a:off x="1128361" y="1970796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orma Livre: Forma 68">
            <a:extLst>
              <a:ext uri="{FF2B5EF4-FFF2-40B4-BE49-F238E27FC236}">
                <a16:creationId xmlns:a16="http://schemas.microsoft.com/office/drawing/2014/main" id="{8E78EDBD-BD44-40E8-B0B1-A340F2A9AE48}"/>
              </a:ext>
            </a:extLst>
          </p:cNvPr>
          <p:cNvSpPr/>
          <p:nvPr/>
        </p:nvSpPr>
        <p:spPr>
          <a:xfrm>
            <a:off x="1160908" y="788819"/>
            <a:ext cx="2656767" cy="1940164"/>
          </a:xfrm>
          <a:custGeom>
            <a:avLst/>
            <a:gdLst>
              <a:gd name="connsiteX0" fmla="*/ 0 w 2525485"/>
              <a:gd name="connsiteY0" fmla="*/ 740229 h 1190171"/>
              <a:gd name="connsiteX1" fmla="*/ 72571 w 2525485"/>
              <a:gd name="connsiteY1" fmla="*/ 754743 h 1190171"/>
              <a:gd name="connsiteX2" fmla="*/ 159657 w 2525485"/>
              <a:gd name="connsiteY2" fmla="*/ 783771 h 1190171"/>
              <a:gd name="connsiteX3" fmla="*/ 246742 w 2525485"/>
              <a:gd name="connsiteY3" fmla="*/ 841829 h 1190171"/>
              <a:gd name="connsiteX4" fmla="*/ 333828 w 2525485"/>
              <a:gd name="connsiteY4" fmla="*/ 870857 h 1190171"/>
              <a:gd name="connsiteX5" fmla="*/ 377371 w 2525485"/>
              <a:gd name="connsiteY5" fmla="*/ 899886 h 1190171"/>
              <a:gd name="connsiteX6" fmla="*/ 537028 w 2525485"/>
              <a:gd name="connsiteY6" fmla="*/ 856343 h 1190171"/>
              <a:gd name="connsiteX7" fmla="*/ 638628 w 2525485"/>
              <a:gd name="connsiteY7" fmla="*/ 725714 h 1190171"/>
              <a:gd name="connsiteX8" fmla="*/ 682171 w 2525485"/>
              <a:gd name="connsiteY8" fmla="*/ 638629 h 1190171"/>
              <a:gd name="connsiteX9" fmla="*/ 696685 w 2525485"/>
              <a:gd name="connsiteY9" fmla="*/ 595086 h 1190171"/>
              <a:gd name="connsiteX10" fmla="*/ 740228 w 2525485"/>
              <a:gd name="connsiteY10" fmla="*/ 566057 h 1190171"/>
              <a:gd name="connsiteX11" fmla="*/ 812800 w 2525485"/>
              <a:gd name="connsiteY11" fmla="*/ 435429 h 1190171"/>
              <a:gd name="connsiteX12" fmla="*/ 841828 w 2525485"/>
              <a:gd name="connsiteY12" fmla="*/ 391886 h 1190171"/>
              <a:gd name="connsiteX13" fmla="*/ 870857 w 2525485"/>
              <a:gd name="connsiteY13" fmla="*/ 304800 h 1190171"/>
              <a:gd name="connsiteX14" fmla="*/ 885371 w 2525485"/>
              <a:gd name="connsiteY14" fmla="*/ 261257 h 1190171"/>
              <a:gd name="connsiteX15" fmla="*/ 943428 w 2525485"/>
              <a:gd name="connsiteY15" fmla="*/ 174171 h 1190171"/>
              <a:gd name="connsiteX16" fmla="*/ 1030514 w 2525485"/>
              <a:gd name="connsiteY16" fmla="*/ 116114 h 1190171"/>
              <a:gd name="connsiteX17" fmla="*/ 1103085 w 2525485"/>
              <a:gd name="connsiteY17" fmla="*/ 58057 h 1190171"/>
              <a:gd name="connsiteX18" fmla="*/ 1146628 w 2525485"/>
              <a:gd name="connsiteY18" fmla="*/ 29029 h 1190171"/>
              <a:gd name="connsiteX19" fmla="*/ 1233714 w 2525485"/>
              <a:gd name="connsiteY19" fmla="*/ 0 h 1190171"/>
              <a:gd name="connsiteX20" fmla="*/ 1378857 w 2525485"/>
              <a:gd name="connsiteY20" fmla="*/ 43543 h 1190171"/>
              <a:gd name="connsiteX21" fmla="*/ 1422400 w 2525485"/>
              <a:gd name="connsiteY21" fmla="*/ 72571 h 1190171"/>
              <a:gd name="connsiteX22" fmla="*/ 1451428 w 2525485"/>
              <a:gd name="connsiteY22" fmla="*/ 116114 h 1190171"/>
              <a:gd name="connsiteX23" fmla="*/ 1494971 w 2525485"/>
              <a:gd name="connsiteY23" fmla="*/ 130629 h 1190171"/>
              <a:gd name="connsiteX24" fmla="*/ 1509485 w 2525485"/>
              <a:gd name="connsiteY24" fmla="*/ 174171 h 1190171"/>
              <a:gd name="connsiteX25" fmla="*/ 1538514 w 2525485"/>
              <a:gd name="connsiteY25" fmla="*/ 217714 h 1190171"/>
              <a:gd name="connsiteX26" fmla="*/ 1582057 w 2525485"/>
              <a:gd name="connsiteY26" fmla="*/ 304800 h 1190171"/>
              <a:gd name="connsiteX27" fmla="*/ 1611085 w 2525485"/>
              <a:gd name="connsiteY27" fmla="*/ 391886 h 1190171"/>
              <a:gd name="connsiteX28" fmla="*/ 1625600 w 2525485"/>
              <a:gd name="connsiteY28" fmla="*/ 435429 h 1190171"/>
              <a:gd name="connsiteX29" fmla="*/ 1640114 w 2525485"/>
              <a:gd name="connsiteY29" fmla="*/ 493486 h 1190171"/>
              <a:gd name="connsiteX30" fmla="*/ 1669142 w 2525485"/>
              <a:gd name="connsiteY30" fmla="*/ 537029 h 1190171"/>
              <a:gd name="connsiteX31" fmla="*/ 1683657 w 2525485"/>
              <a:gd name="connsiteY31" fmla="*/ 580571 h 1190171"/>
              <a:gd name="connsiteX32" fmla="*/ 1712685 w 2525485"/>
              <a:gd name="connsiteY32" fmla="*/ 638629 h 1190171"/>
              <a:gd name="connsiteX33" fmla="*/ 1741714 w 2525485"/>
              <a:gd name="connsiteY33" fmla="*/ 725714 h 1190171"/>
              <a:gd name="connsiteX34" fmla="*/ 1770742 w 2525485"/>
              <a:gd name="connsiteY34" fmla="*/ 783771 h 1190171"/>
              <a:gd name="connsiteX35" fmla="*/ 1785257 w 2525485"/>
              <a:gd name="connsiteY35" fmla="*/ 827314 h 1190171"/>
              <a:gd name="connsiteX36" fmla="*/ 1828800 w 2525485"/>
              <a:gd name="connsiteY36" fmla="*/ 856343 h 1190171"/>
              <a:gd name="connsiteX37" fmla="*/ 1857828 w 2525485"/>
              <a:gd name="connsiteY37" fmla="*/ 943429 h 1190171"/>
              <a:gd name="connsiteX38" fmla="*/ 1959428 w 2525485"/>
              <a:gd name="connsiteY38" fmla="*/ 1074057 h 1190171"/>
              <a:gd name="connsiteX39" fmla="*/ 2002971 w 2525485"/>
              <a:gd name="connsiteY39" fmla="*/ 1103086 h 1190171"/>
              <a:gd name="connsiteX40" fmla="*/ 2032000 w 2525485"/>
              <a:gd name="connsiteY40" fmla="*/ 1146629 h 1190171"/>
              <a:gd name="connsiteX41" fmla="*/ 2162628 w 2525485"/>
              <a:gd name="connsiteY41" fmla="*/ 1190171 h 1190171"/>
              <a:gd name="connsiteX42" fmla="*/ 2264228 w 2525485"/>
              <a:gd name="connsiteY42" fmla="*/ 1088571 h 1190171"/>
              <a:gd name="connsiteX43" fmla="*/ 2365828 w 2525485"/>
              <a:gd name="connsiteY43" fmla="*/ 957943 h 1190171"/>
              <a:gd name="connsiteX44" fmla="*/ 2394857 w 2525485"/>
              <a:gd name="connsiteY44" fmla="*/ 914400 h 1190171"/>
              <a:gd name="connsiteX45" fmla="*/ 2438400 w 2525485"/>
              <a:gd name="connsiteY45" fmla="*/ 899886 h 1190171"/>
              <a:gd name="connsiteX46" fmla="*/ 2481942 w 2525485"/>
              <a:gd name="connsiteY46" fmla="*/ 870857 h 1190171"/>
              <a:gd name="connsiteX47" fmla="*/ 2525485 w 2525485"/>
              <a:gd name="connsiteY47" fmla="*/ 812800 h 119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25485" h="1190171">
                <a:moveTo>
                  <a:pt x="0" y="740229"/>
                </a:moveTo>
                <a:cubicBezTo>
                  <a:pt x="24190" y="745067"/>
                  <a:pt x="48771" y="748252"/>
                  <a:pt x="72571" y="754743"/>
                </a:cubicBezTo>
                <a:cubicBezTo>
                  <a:pt x="102092" y="762794"/>
                  <a:pt x="159657" y="783771"/>
                  <a:pt x="159657" y="783771"/>
                </a:cubicBezTo>
                <a:cubicBezTo>
                  <a:pt x="188685" y="803124"/>
                  <a:pt x="213644" y="830797"/>
                  <a:pt x="246742" y="841829"/>
                </a:cubicBezTo>
                <a:lnTo>
                  <a:pt x="333828" y="870857"/>
                </a:lnTo>
                <a:cubicBezTo>
                  <a:pt x="348342" y="880533"/>
                  <a:pt x="359999" y="898307"/>
                  <a:pt x="377371" y="899886"/>
                </a:cubicBezTo>
                <a:cubicBezTo>
                  <a:pt x="472767" y="908558"/>
                  <a:pt x="478036" y="895670"/>
                  <a:pt x="537028" y="856343"/>
                </a:cubicBezTo>
                <a:cubicBezTo>
                  <a:pt x="606471" y="752178"/>
                  <a:pt x="570415" y="793927"/>
                  <a:pt x="638628" y="725714"/>
                </a:cubicBezTo>
                <a:cubicBezTo>
                  <a:pt x="675109" y="616267"/>
                  <a:pt x="625898" y="751174"/>
                  <a:pt x="682171" y="638629"/>
                </a:cubicBezTo>
                <a:cubicBezTo>
                  <a:pt x="689013" y="624945"/>
                  <a:pt x="687128" y="607033"/>
                  <a:pt x="696685" y="595086"/>
                </a:cubicBezTo>
                <a:cubicBezTo>
                  <a:pt x="707582" y="581464"/>
                  <a:pt x="725714" y="575733"/>
                  <a:pt x="740228" y="566057"/>
                </a:cubicBezTo>
                <a:cubicBezTo>
                  <a:pt x="765775" y="489415"/>
                  <a:pt x="746254" y="535247"/>
                  <a:pt x="812800" y="435429"/>
                </a:cubicBezTo>
                <a:cubicBezTo>
                  <a:pt x="822476" y="420915"/>
                  <a:pt x="836312" y="408435"/>
                  <a:pt x="841828" y="391886"/>
                </a:cubicBezTo>
                <a:lnTo>
                  <a:pt x="870857" y="304800"/>
                </a:lnTo>
                <a:cubicBezTo>
                  <a:pt x="875695" y="290286"/>
                  <a:pt x="876884" y="273987"/>
                  <a:pt x="885371" y="261257"/>
                </a:cubicBezTo>
                <a:cubicBezTo>
                  <a:pt x="904723" y="232228"/>
                  <a:pt x="914399" y="193523"/>
                  <a:pt x="943428" y="174171"/>
                </a:cubicBezTo>
                <a:lnTo>
                  <a:pt x="1030514" y="116114"/>
                </a:lnTo>
                <a:cubicBezTo>
                  <a:pt x="1079447" y="42713"/>
                  <a:pt x="1032979" y="93109"/>
                  <a:pt x="1103085" y="58057"/>
                </a:cubicBezTo>
                <a:cubicBezTo>
                  <a:pt x="1118687" y="50256"/>
                  <a:pt x="1130688" y="36114"/>
                  <a:pt x="1146628" y="29029"/>
                </a:cubicBezTo>
                <a:cubicBezTo>
                  <a:pt x="1174590" y="16602"/>
                  <a:pt x="1233714" y="0"/>
                  <a:pt x="1233714" y="0"/>
                </a:cubicBezTo>
                <a:cubicBezTo>
                  <a:pt x="1266170" y="8114"/>
                  <a:pt x="1357652" y="29407"/>
                  <a:pt x="1378857" y="43543"/>
                </a:cubicBezTo>
                <a:lnTo>
                  <a:pt x="1422400" y="72571"/>
                </a:lnTo>
                <a:cubicBezTo>
                  <a:pt x="1432076" y="87085"/>
                  <a:pt x="1437807" y="105217"/>
                  <a:pt x="1451428" y="116114"/>
                </a:cubicBezTo>
                <a:cubicBezTo>
                  <a:pt x="1463375" y="125672"/>
                  <a:pt x="1484153" y="119811"/>
                  <a:pt x="1494971" y="130629"/>
                </a:cubicBezTo>
                <a:cubicBezTo>
                  <a:pt x="1505789" y="141447"/>
                  <a:pt x="1502643" y="160487"/>
                  <a:pt x="1509485" y="174171"/>
                </a:cubicBezTo>
                <a:cubicBezTo>
                  <a:pt x="1517286" y="189773"/>
                  <a:pt x="1528838" y="203200"/>
                  <a:pt x="1538514" y="217714"/>
                </a:cubicBezTo>
                <a:cubicBezTo>
                  <a:pt x="1591446" y="376514"/>
                  <a:pt x="1507027" y="135981"/>
                  <a:pt x="1582057" y="304800"/>
                </a:cubicBezTo>
                <a:cubicBezTo>
                  <a:pt x="1594484" y="332762"/>
                  <a:pt x="1601409" y="362857"/>
                  <a:pt x="1611085" y="391886"/>
                </a:cubicBezTo>
                <a:cubicBezTo>
                  <a:pt x="1615923" y="406400"/>
                  <a:pt x="1621889" y="420586"/>
                  <a:pt x="1625600" y="435429"/>
                </a:cubicBezTo>
                <a:cubicBezTo>
                  <a:pt x="1630438" y="454781"/>
                  <a:pt x="1632256" y="475151"/>
                  <a:pt x="1640114" y="493486"/>
                </a:cubicBezTo>
                <a:cubicBezTo>
                  <a:pt x="1646985" y="509520"/>
                  <a:pt x="1661341" y="521427"/>
                  <a:pt x="1669142" y="537029"/>
                </a:cubicBezTo>
                <a:cubicBezTo>
                  <a:pt x="1675984" y="550713"/>
                  <a:pt x="1677630" y="566509"/>
                  <a:pt x="1683657" y="580571"/>
                </a:cubicBezTo>
                <a:cubicBezTo>
                  <a:pt x="1692180" y="600458"/>
                  <a:pt x="1704649" y="618540"/>
                  <a:pt x="1712685" y="638629"/>
                </a:cubicBezTo>
                <a:cubicBezTo>
                  <a:pt x="1724049" y="667039"/>
                  <a:pt x="1728030" y="698346"/>
                  <a:pt x="1741714" y="725714"/>
                </a:cubicBezTo>
                <a:cubicBezTo>
                  <a:pt x="1751390" y="745066"/>
                  <a:pt x="1762219" y="763884"/>
                  <a:pt x="1770742" y="783771"/>
                </a:cubicBezTo>
                <a:cubicBezTo>
                  <a:pt x="1776769" y="797833"/>
                  <a:pt x="1775699" y="815367"/>
                  <a:pt x="1785257" y="827314"/>
                </a:cubicBezTo>
                <a:cubicBezTo>
                  <a:pt x="1796154" y="840936"/>
                  <a:pt x="1814286" y="846667"/>
                  <a:pt x="1828800" y="856343"/>
                </a:cubicBezTo>
                <a:cubicBezTo>
                  <a:pt x="1838476" y="885372"/>
                  <a:pt x="1840855" y="917969"/>
                  <a:pt x="1857828" y="943429"/>
                </a:cubicBezTo>
                <a:cubicBezTo>
                  <a:pt x="1898287" y="1004117"/>
                  <a:pt x="1908269" y="1031424"/>
                  <a:pt x="1959428" y="1074057"/>
                </a:cubicBezTo>
                <a:cubicBezTo>
                  <a:pt x="1972829" y="1085224"/>
                  <a:pt x="1988457" y="1093410"/>
                  <a:pt x="2002971" y="1103086"/>
                </a:cubicBezTo>
                <a:cubicBezTo>
                  <a:pt x="2012647" y="1117600"/>
                  <a:pt x="2018599" y="1135462"/>
                  <a:pt x="2032000" y="1146629"/>
                </a:cubicBezTo>
                <a:cubicBezTo>
                  <a:pt x="2069952" y="1178255"/>
                  <a:pt x="2116922" y="1181030"/>
                  <a:pt x="2162628" y="1190171"/>
                </a:cubicBezTo>
                <a:cubicBezTo>
                  <a:pt x="2261157" y="1157329"/>
                  <a:pt x="2147772" y="1205024"/>
                  <a:pt x="2264228" y="1088571"/>
                </a:cubicBezTo>
                <a:cubicBezTo>
                  <a:pt x="2332442" y="1020359"/>
                  <a:pt x="2296384" y="1062109"/>
                  <a:pt x="2365828" y="957943"/>
                </a:cubicBezTo>
                <a:cubicBezTo>
                  <a:pt x="2375504" y="943429"/>
                  <a:pt x="2378308" y="919916"/>
                  <a:pt x="2394857" y="914400"/>
                </a:cubicBezTo>
                <a:lnTo>
                  <a:pt x="2438400" y="899886"/>
                </a:lnTo>
                <a:cubicBezTo>
                  <a:pt x="2452914" y="890210"/>
                  <a:pt x="2471045" y="884478"/>
                  <a:pt x="2481942" y="870857"/>
                </a:cubicBezTo>
                <a:cubicBezTo>
                  <a:pt x="2541725" y="796128"/>
                  <a:pt x="2453183" y="848951"/>
                  <a:pt x="2525485" y="812800"/>
                </a:cubicBezTo>
              </a:path>
            </a:pathLst>
          </a:custGeom>
          <a:noFill/>
          <a:ln w="3492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5BE3E5A5-B12B-46C3-BFA1-5856A3607CC5}"/>
              </a:ext>
            </a:extLst>
          </p:cNvPr>
          <p:cNvSpPr txBox="1"/>
          <p:nvPr/>
        </p:nvSpPr>
        <p:spPr>
          <a:xfrm>
            <a:off x="2252360" y="1076527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+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FACB4B8D-4B51-404E-A6F7-C06382DA307D}"/>
              </a:ext>
            </a:extLst>
          </p:cNvPr>
          <p:cNvSpPr txBox="1"/>
          <p:nvPr/>
        </p:nvSpPr>
        <p:spPr>
          <a:xfrm>
            <a:off x="3216510" y="1959541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-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71805F7A-EDA3-47C1-A4C4-43EDE1E37FCC}"/>
              </a:ext>
            </a:extLst>
          </p:cNvPr>
          <p:cNvSpPr txBox="1"/>
          <p:nvPr/>
        </p:nvSpPr>
        <p:spPr>
          <a:xfrm>
            <a:off x="1369812" y="23873"/>
            <a:ext cx="252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Dados magnéticos</a:t>
            </a:r>
          </a:p>
        </p:txBody>
      </p: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BEA43ACA-7B0B-49B7-8A79-3E34E2678FDC}"/>
              </a:ext>
            </a:extLst>
          </p:cNvPr>
          <p:cNvCxnSpPr>
            <a:cxnSpLocks/>
          </p:cNvCxnSpPr>
          <p:nvPr/>
        </p:nvCxnSpPr>
        <p:spPr>
          <a:xfrm>
            <a:off x="7355143" y="1946604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DB23DE08-E7B8-4490-8577-7C7589DEFE75}"/>
              </a:ext>
            </a:extLst>
          </p:cNvPr>
          <p:cNvSpPr txBox="1"/>
          <p:nvPr/>
        </p:nvSpPr>
        <p:spPr>
          <a:xfrm>
            <a:off x="8845284" y="967305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+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75DB0E31-47E0-454D-8D09-3984C8E4737F}"/>
              </a:ext>
            </a:extLst>
          </p:cNvPr>
          <p:cNvSpPr txBox="1"/>
          <p:nvPr/>
        </p:nvSpPr>
        <p:spPr>
          <a:xfrm>
            <a:off x="8187417" y="37752"/>
            <a:ext cx="2843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Dados de gravidade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BDAE8DD3-0C56-4091-ADC3-DB3F844BD095}"/>
              </a:ext>
            </a:extLst>
          </p:cNvPr>
          <p:cNvSpPr txBox="1"/>
          <p:nvPr/>
        </p:nvSpPr>
        <p:spPr>
          <a:xfrm>
            <a:off x="2902791" y="5511757"/>
            <a:ext cx="7673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Como utilizar o problema inverso para processarmos dados potenciais?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D47A446-3779-4CD1-8300-4B241177BD57}"/>
              </a:ext>
            </a:extLst>
          </p:cNvPr>
          <p:cNvSpPr txBox="1"/>
          <p:nvPr/>
        </p:nvSpPr>
        <p:spPr>
          <a:xfrm>
            <a:off x="8675869" y="4007942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+</a:t>
            </a:r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3A34AAF0-2600-4B46-9E95-27076E903E57}"/>
              </a:ext>
            </a:extLst>
          </p:cNvPr>
          <p:cNvSpPr/>
          <p:nvPr/>
        </p:nvSpPr>
        <p:spPr>
          <a:xfrm>
            <a:off x="8034738" y="905065"/>
            <a:ext cx="2323704" cy="1054357"/>
          </a:xfrm>
          <a:custGeom>
            <a:avLst/>
            <a:gdLst>
              <a:gd name="connsiteX0" fmla="*/ 0 w 4937760"/>
              <a:gd name="connsiteY0" fmla="*/ 1730326 h 1730326"/>
              <a:gd name="connsiteX1" fmla="*/ 112542 w 4937760"/>
              <a:gd name="connsiteY1" fmla="*/ 1561513 h 1730326"/>
              <a:gd name="connsiteX2" fmla="*/ 281354 w 4937760"/>
              <a:gd name="connsiteY2" fmla="*/ 1505243 h 1730326"/>
              <a:gd name="connsiteX3" fmla="*/ 365760 w 4937760"/>
              <a:gd name="connsiteY3" fmla="*/ 1448972 h 1730326"/>
              <a:gd name="connsiteX4" fmla="*/ 436099 w 4937760"/>
              <a:gd name="connsiteY4" fmla="*/ 1406769 h 1730326"/>
              <a:gd name="connsiteX5" fmla="*/ 492369 w 4937760"/>
              <a:gd name="connsiteY5" fmla="*/ 1350498 h 1730326"/>
              <a:gd name="connsiteX6" fmla="*/ 562708 w 4937760"/>
              <a:gd name="connsiteY6" fmla="*/ 1252024 h 1730326"/>
              <a:gd name="connsiteX7" fmla="*/ 633046 w 4937760"/>
              <a:gd name="connsiteY7" fmla="*/ 1209821 h 1730326"/>
              <a:gd name="connsiteX8" fmla="*/ 703385 w 4937760"/>
              <a:gd name="connsiteY8" fmla="*/ 1139483 h 1730326"/>
              <a:gd name="connsiteX9" fmla="*/ 872197 w 4937760"/>
              <a:gd name="connsiteY9" fmla="*/ 1055077 h 1730326"/>
              <a:gd name="connsiteX10" fmla="*/ 984739 w 4937760"/>
              <a:gd name="connsiteY10" fmla="*/ 956603 h 1730326"/>
              <a:gd name="connsiteX11" fmla="*/ 1055077 w 4937760"/>
              <a:gd name="connsiteY11" fmla="*/ 858129 h 1730326"/>
              <a:gd name="connsiteX12" fmla="*/ 1097280 w 4937760"/>
              <a:gd name="connsiteY12" fmla="*/ 661181 h 1730326"/>
              <a:gd name="connsiteX13" fmla="*/ 1125416 w 4937760"/>
              <a:gd name="connsiteY13" fmla="*/ 590843 h 1730326"/>
              <a:gd name="connsiteX14" fmla="*/ 1252025 w 4937760"/>
              <a:gd name="connsiteY14" fmla="*/ 478301 h 1730326"/>
              <a:gd name="connsiteX15" fmla="*/ 1294228 w 4937760"/>
              <a:gd name="connsiteY15" fmla="*/ 450166 h 1730326"/>
              <a:gd name="connsiteX16" fmla="*/ 1364566 w 4937760"/>
              <a:gd name="connsiteY16" fmla="*/ 365760 h 1730326"/>
              <a:gd name="connsiteX17" fmla="*/ 1463040 w 4937760"/>
              <a:gd name="connsiteY17" fmla="*/ 239150 h 1730326"/>
              <a:gd name="connsiteX18" fmla="*/ 1505243 w 4937760"/>
              <a:gd name="connsiteY18" fmla="*/ 211015 h 1730326"/>
              <a:gd name="connsiteX19" fmla="*/ 2067951 w 4937760"/>
              <a:gd name="connsiteY19" fmla="*/ 154744 h 1730326"/>
              <a:gd name="connsiteX20" fmla="*/ 2138289 w 4937760"/>
              <a:gd name="connsiteY20" fmla="*/ 112541 h 1730326"/>
              <a:gd name="connsiteX21" fmla="*/ 2180493 w 4937760"/>
              <a:gd name="connsiteY21" fmla="*/ 98473 h 1730326"/>
              <a:gd name="connsiteX22" fmla="*/ 2222696 w 4937760"/>
              <a:gd name="connsiteY22" fmla="*/ 56270 h 1730326"/>
              <a:gd name="connsiteX23" fmla="*/ 2307102 w 4937760"/>
              <a:gd name="connsiteY23" fmla="*/ 0 h 1730326"/>
              <a:gd name="connsiteX24" fmla="*/ 2757268 w 4937760"/>
              <a:gd name="connsiteY24" fmla="*/ 14067 h 1730326"/>
              <a:gd name="connsiteX25" fmla="*/ 2897945 w 4937760"/>
              <a:gd name="connsiteY25" fmla="*/ 112541 h 1730326"/>
              <a:gd name="connsiteX26" fmla="*/ 2926080 w 4937760"/>
              <a:gd name="connsiteY26" fmla="*/ 140677 h 1730326"/>
              <a:gd name="connsiteX27" fmla="*/ 3052689 w 4937760"/>
              <a:gd name="connsiteY27" fmla="*/ 323557 h 1730326"/>
              <a:gd name="connsiteX28" fmla="*/ 3080825 w 4937760"/>
              <a:gd name="connsiteY28" fmla="*/ 407963 h 1730326"/>
              <a:gd name="connsiteX29" fmla="*/ 3108960 w 4937760"/>
              <a:gd name="connsiteY29" fmla="*/ 478301 h 1730326"/>
              <a:gd name="connsiteX30" fmla="*/ 3123028 w 4937760"/>
              <a:gd name="connsiteY30" fmla="*/ 534572 h 1730326"/>
              <a:gd name="connsiteX31" fmla="*/ 3165231 w 4937760"/>
              <a:gd name="connsiteY31" fmla="*/ 604910 h 1730326"/>
              <a:gd name="connsiteX32" fmla="*/ 3193366 w 4937760"/>
              <a:gd name="connsiteY32" fmla="*/ 689317 h 1730326"/>
              <a:gd name="connsiteX33" fmla="*/ 3221502 w 4937760"/>
              <a:gd name="connsiteY33" fmla="*/ 745587 h 1730326"/>
              <a:gd name="connsiteX34" fmla="*/ 3319976 w 4937760"/>
              <a:gd name="connsiteY34" fmla="*/ 872197 h 1730326"/>
              <a:gd name="connsiteX35" fmla="*/ 3502856 w 4937760"/>
              <a:gd name="connsiteY35" fmla="*/ 900332 h 1730326"/>
              <a:gd name="connsiteX36" fmla="*/ 3643533 w 4937760"/>
              <a:gd name="connsiteY36" fmla="*/ 1041009 h 1730326"/>
              <a:gd name="connsiteX37" fmla="*/ 3756074 w 4937760"/>
              <a:gd name="connsiteY37" fmla="*/ 1125415 h 1730326"/>
              <a:gd name="connsiteX38" fmla="*/ 3882683 w 4937760"/>
              <a:gd name="connsiteY38" fmla="*/ 1266092 h 1730326"/>
              <a:gd name="connsiteX39" fmla="*/ 3953022 w 4937760"/>
              <a:gd name="connsiteY39" fmla="*/ 1294227 h 1730326"/>
              <a:gd name="connsiteX40" fmla="*/ 4079631 w 4937760"/>
              <a:gd name="connsiteY40" fmla="*/ 1406769 h 1730326"/>
              <a:gd name="connsiteX41" fmla="*/ 4121834 w 4937760"/>
              <a:gd name="connsiteY41" fmla="*/ 1420837 h 1730326"/>
              <a:gd name="connsiteX42" fmla="*/ 4276579 w 4937760"/>
              <a:gd name="connsiteY42" fmla="*/ 1434904 h 1730326"/>
              <a:gd name="connsiteX43" fmla="*/ 4473526 w 4937760"/>
              <a:gd name="connsiteY43" fmla="*/ 1561513 h 1730326"/>
              <a:gd name="connsiteX44" fmla="*/ 4698609 w 4937760"/>
              <a:gd name="connsiteY44" fmla="*/ 1575581 h 1730326"/>
              <a:gd name="connsiteX45" fmla="*/ 4867422 w 4937760"/>
              <a:gd name="connsiteY45" fmla="*/ 1617784 h 1730326"/>
              <a:gd name="connsiteX46" fmla="*/ 4895557 w 4937760"/>
              <a:gd name="connsiteY46" fmla="*/ 1659987 h 1730326"/>
              <a:gd name="connsiteX47" fmla="*/ 4909625 w 4937760"/>
              <a:gd name="connsiteY47" fmla="*/ 1702190 h 1730326"/>
              <a:gd name="connsiteX48" fmla="*/ 4937760 w 4937760"/>
              <a:gd name="connsiteY48" fmla="*/ 1730326 h 173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37760" h="1730326">
                <a:moveTo>
                  <a:pt x="0" y="1730326"/>
                </a:moveTo>
                <a:cubicBezTo>
                  <a:pt x="19297" y="1672436"/>
                  <a:pt x="35906" y="1580672"/>
                  <a:pt x="112542" y="1561513"/>
                </a:cubicBezTo>
                <a:cubicBezTo>
                  <a:pt x="197558" y="1540259"/>
                  <a:pt x="216458" y="1544180"/>
                  <a:pt x="281354" y="1505243"/>
                </a:cubicBezTo>
                <a:cubicBezTo>
                  <a:pt x="310350" y="1487846"/>
                  <a:pt x="337232" y="1467126"/>
                  <a:pt x="365760" y="1448972"/>
                </a:cubicBezTo>
                <a:cubicBezTo>
                  <a:pt x="388828" y="1434292"/>
                  <a:pt x="414516" y="1423556"/>
                  <a:pt x="436099" y="1406769"/>
                </a:cubicBezTo>
                <a:cubicBezTo>
                  <a:pt x="457037" y="1390483"/>
                  <a:pt x="475106" y="1370638"/>
                  <a:pt x="492369" y="1350498"/>
                </a:cubicBezTo>
                <a:cubicBezTo>
                  <a:pt x="521205" y="1316856"/>
                  <a:pt x="527425" y="1282897"/>
                  <a:pt x="562708" y="1252024"/>
                </a:cubicBezTo>
                <a:cubicBezTo>
                  <a:pt x="583285" y="1234019"/>
                  <a:pt x="611695" y="1226902"/>
                  <a:pt x="633046" y="1209821"/>
                </a:cubicBezTo>
                <a:cubicBezTo>
                  <a:pt x="658938" y="1189107"/>
                  <a:pt x="675547" y="1157496"/>
                  <a:pt x="703385" y="1139483"/>
                </a:cubicBezTo>
                <a:cubicBezTo>
                  <a:pt x="756205" y="1105306"/>
                  <a:pt x="872197" y="1055077"/>
                  <a:pt x="872197" y="1055077"/>
                </a:cubicBezTo>
                <a:cubicBezTo>
                  <a:pt x="977338" y="914888"/>
                  <a:pt x="840029" y="1083224"/>
                  <a:pt x="984739" y="956603"/>
                </a:cubicBezTo>
                <a:cubicBezTo>
                  <a:pt x="998699" y="944388"/>
                  <a:pt x="1041618" y="878318"/>
                  <a:pt x="1055077" y="858129"/>
                </a:cubicBezTo>
                <a:cubicBezTo>
                  <a:pt x="1070389" y="735632"/>
                  <a:pt x="1059099" y="766177"/>
                  <a:pt x="1097280" y="661181"/>
                </a:cubicBezTo>
                <a:cubicBezTo>
                  <a:pt x="1105910" y="637449"/>
                  <a:pt x="1111409" y="611854"/>
                  <a:pt x="1125416" y="590843"/>
                </a:cubicBezTo>
                <a:cubicBezTo>
                  <a:pt x="1145889" y="560133"/>
                  <a:pt x="1225525" y="498176"/>
                  <a:pt x="1252025" y="478301"/>
                </a:cubicBezTo>
                <a:cubicBezTo>
                  <a:pt x="1265551" y="468157"/>
                  <a:pt x="1282273" y="462121"/>
                  <a:pt x="1294228" y="450166"/>
                </a:cubicBezTo>
                <a:cubicBezTo>
                  <a:pt x="1320125" y="424269"/>
                  <a:pt x="1342081" y="394669"/>
                  <a:pt x="1364566" y="365760"/>
                </a:cubicBezTo>
                <a:cubicBezTo>
                  <a:pt x="1423123" y="290473"/>
                  <a:pt x="1359989" y="342202"/>
                  <a:pt x="1463040" y="239150"/>
                </a:cubicBezTo>
                <a:cubicBezTo>
                  <a:pt x="1474995" y="227195"/>
                  <a:pt x="1488498" y="213351"/>
                  <a:pt x="1505243" y="211015"/>
                </a:cubicBezTo>
                <a:cubicBezTo>
                  <a:pt x="1691939" y="184964"/>
                  <a:pt x="2067951" y="154744"/>
                  <a:pt x="2067951" y="154744"/>
                </a:cubicBezTo>
                <a:cubicBezTo>
                  <a:pt x="2091397" y="140676"/>
                  <a:pt x="2113833" y="124769"/>
                  <a:pt x="2138289" y="112541"/>
                </a:cubicBezTo>
                <a:cubicBezTo>
                  <a:pt x="2151552" y="105909"/>
                  <a:pt x="2168155" y="106699"/>
                  <a:pt x="2180493" y="98473"/>
                </a:cubicBezTo>
                <a:cubicBezTo>
                  <a:pt x="2197046" y="87437"/>
                  <a:pt x="2206992" y="68484"/>
                  <a:pt x="2222696" y="56270"/>
                </a:cubicBezTo>
                <a:cubicBezTo>
                  <a:pt x="2249387" y="35510"/>
                  <a:pt x="2278967" y="18757"/>
                  <a:pt x="2307102" y="0"/>
                </a:cubicBezTo>
                <a:cubicBezTo>
                  <a:pt x="2457157" y="4689"/>
                  <a:pt x="2608422" y="-5518"/>
                  <a:pt x="2757268" y="14067"/>
                </a:cubicBezTo>
                <a:cubicBezTo>
                  <a:pt x="2767676" y="15436"/>
                  <a:pt x="2879458" y="97135"/>
                  <a:pt x="2897945" y="112541"/>
                </a:cubicBezTo>
                <a:cubicBezTo>
                  <a:pt x="2908134" y="121032"/>
                  <a:pt x="2917681" y="130412"/>
                  <a:pt x="2926080" y="140677"/>
                </a:cubicBezTo>
                <a:cubicBezTo>
                  <a:pt x="2979979" y="206554"/>
                  <a:pt x="3023178" y="249779"/>
                  <a:pt x="3052689" y="323557"/>
                </a:cubicBezTo>
                <a:cubicBezTo>
                  <a:pt x="3063703" y="351093"/>
                  <a:pt x="3070690" y="380091"/>
                  <a:pt x="3080825" y="407963"/>
                </a:cubicBezTo>
                <a:cubicBezTo>
                  <a:pt x="3089455" y="431695"/>
                  <a:pt x="3100975" y="454345"/>
                  <a:pt x="3108960" y="478301"/>
                </a:cubicBezTo>
                <a:cubicBezTo>
                  <a:pt x="3115074" y="496643"/>
                  <a:pt x="3115176" y="516904"/>
                  <a:pt x="3123028" y="534572"/>
                </a:cubicBezTo>
                <a:cubicBezTo>
                  <a:pt x="3134133" y="559558"/>
                  <a:pt x="3153917" y="580018"/>
                  <a:pt x="3165231" y="604910"/>
                </a:cubicBezTo>
                <a:cubicBezTo>
                  <a:pt x="3177503" y="631909"/>
                  <a:pt x="3182351" y="661781"/>
                  <a:pt x="3193366" y="689317"/>
                </a:cubicBezTo>
                <a:cubicBezTo>
                  <a:pt x="3201154" y="708788"/>
                  <a:pt x="3213241" y="726312"/>
                  <a:pt x="3221502" y="745587"/>
                </a:cubicBezTo>
                <a:cubicBezTo>
                  <a:pt x="3242575" y="794757"/>
                  <a:pt x="3240046" y="859900"/>
                  <a:pt x="3319976" y="872197"/>
                </a:cubicBezTo>
                <a:lnTo>
                  <a:pt x="3502856" y="900332"/>
                </a:lnTo>
                <a:cubicBezTo>
                  <a:pt x="3549748" y="947224"/>
                  <a:pt x="3588355" y="1004224"/>
                  <a:pt x="3643533" y="1041009"/>
                </a:cubicBezTo>
                <a:cubicBezTo>
                  <a:pt x="3682496" y="1066984"/>
                  <a:pt x="3722655" y="1091996"/>
                  <a:pt x="3756074" y="1125415"/>
                </a:cubicBezTo>
                <a:cubicBezTo>
                  <a:pt x="3814286" y="1183627"/>
                  <a:pt x="3811845" y="1216505"/>
                  <a:pt x="3882683" y="1266092"/>
                </a:cubicBezTo>
                <a:cubicBezTo>
                  <a:pt x="3903371" y="1280573"/>
                  <a:pt x="3929576" y="1284849"/>
                  <a:pt x="3953022" y="1294227"/>
                </a:cubicBezTo>
                <a:cubicBezTo>
                  <a:pt x="3991153" y="1332359"/>
                  <a:pt x="4031330" y="1379169"/>
                  <a:pt x="4079631" y="1406769"/>
                </a:cubicBezTo>
                <a:cubicBezTo>
                  <a:pt x="4092506" y="1414126"/>
                  <a:pt x="4107154" y="1418740"/>
                  <a:pt x="4121834" y="1420837"/>
                </a:cubicBezTo>
                <a:cubicBezTo>
                  <a:pt x="4173108" y="1428162"/>
                  <a:pt x="4224997" y="1430215"/>
                  <a:pt x="4276579" y="1434904"/>
                </a:cubicBezTo>
                <a:cubicBezTo>
                  <a:pt x="4399192" y="1557517"/>
                  <a:pt x="4330418" y="1520625"/>
                  <a:pt x="4473526" y="1561513"/>
                </a:cubicBezTo>
                <a:cubicBezTo>
                  <a:pt x="4555008" y="1642995"/>
                  <a:pt x="4454654" y="1556815"/>
                  <a:pt x="4698609" y="1575581"/>
                </a:cubicBezTo>
                <a:cubicBezTo>
                  <a:pt x="4756441" y="1580030"/>
                  <a:pt x="4811151" y="1603716"/>
                  <a:pt x="4867422" y="1617784"/>
                </a:cubicBezTo>
                <a:cubicBezTo>
                  <a:pt x="4876800" y="1631852"/>
                  <a:pt x="4887996" y="1644865"/>
                  <a:pt x="4895557" y="1659987"/>
                </a:cubicBezTo>
                <a:cubicBezTo>
                  <a:pt x="4902189" y="1673250"/>
                  <a:pt x="4901996" y="1689474"/>
                  <a:pt x="4909625" y="1702190"/>
                </a:cubicBezTo>
                <a:cubicBezTo>
                  <a:pt x="4916449" y="1713563"/>
                  <a:pt x="4937760" y="1730326"/>
                  <a:pt x="4937760" y="1730326"/>
                </a:cubicBezTo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07812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102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846905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2647261" y="3287551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2624133" y="3287103"/>
            <a:ext cx="544084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7961922" y="3105834"/>
            <a:ext cx="385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2188020" y="6075144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2249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Modelagem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11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2371724" y="618960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724" y="618960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2648221" y="1089409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2647262" y="2819754"/>
            <a:ext cx="5266084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7C74DE88-E8E3-4876-A7FA-9E0A7738E899}"/>
              </a:ext>
            </a:extLst>
          </p:cNvPr>
          <p:cNvSpPr/>
          <p:nvPr/>
        </p:nvSpPr>
        <p:spPr>
          <a:xfrm>
            <a:off x="2647261" y="1086328"/>
            <a:ext cx="4937760" cy="1730326"/>
          </a:xfrm>
          <a:custGeom>
            <a:avLst/>
            <a:gdLst>
              <a:gd name="connsiteX0" fmla="*/ 0 w 4937760"/>
              <a:gd name="connsiteY0" fmla="*/ 1730326 h 1730326"/>
              <a:gd name="connsiteX1" fmla="*/ 112542 w 4937760"/>
              <a:gd name="connsiteY1" fmla="*/ 1561513 h 1730326"/>
              <a:gd name="connsiteX2" fmla="*/ 281354 w 4937760"/>
              <a:gd name="connsiteY2" fmla="*/ 1505243 h 1730326"/>
              <a:gd name="connsiteX3" fmla="*/ 365760 w 4937760"/>
              <a:gd name="connsiteY3" fmla="*/ 1448972 h 1730326"/>
              <a:gd name="connsiteX4" fmla="*/ 436099 w 4937760"/>
              <a:gd name="connsiteY4" fmla="*/ 1406769 h 1730326"/>
              <a:gd name="connsiteX5" fmla="*/ 492369 w 4937760"/>
              <a:gd name="connsiteY5" fmla="*/ 1350498 h 1730326"/>
              <a:gd name="connsiteX6" fmla="*/ 562708 w 4937760"/>
              <a:gd name="connsiteY6" fmla="*/ 1252024 h 1730326"/>
              <a:gd name="connsiteX7" fmla="*/ 633046 w 4937760"/>
              <a:gd name="connsiteY7" fmla="*/ 1209821 h 1730326"/>
              <a:gd name="connsiteX8" fmla="*/ 703385 w 4937760"/>
              <a:gd name="connsiteY8" fmla="*/ 1139483 h 1730326"/>
              <a:gd name="connsiteX9" fmla="*/ 872197 w 4937760"/>
              <a:gd name="connsiteY9" fmla="*/ 1055077 h 1730326"/>
              <a:gd name="connsiteX10" fmla="*/ 984739 w 4937760"/>
              <a:gd name="connsiteY10" fmla="*/ 956603 h 1730326"/>
              <a:gd name="connsiteX11" fmla="*/ 1055077 w 4937760"/>
              <a:gd name="connsiteY11" fmla="*/ 858129 h 1730326"/>
              <a:gd name="connsiteX12" fmla="*/ 1097280 w 4937760"/>
              <a:gd name="connsiteY12" fmla="*/ 661181 h 1730326"/>
              <a:gd name="connsiteX13" fmla="*/ 1125416 w 4937760"/>
              <a:gd name="connsiteY13" fmla="*/ 590843 h 1730326"/>
              <a:gd name="connsiteX14" fmla="*/ 1252025 w 4937760"/>
              <a:gd name="connsiteY14" fmla="*/ 478301 h 1730326"/>
              <a:gd name="connsiteX15" fmla="*/ 1294228 w 4937760"/>
              <a:gd name="connsiteY15" fmla="*/ 450166 h 1730326"/>
              <a:gd name="connsiteX16" fmla="*/ 1364566 w 4937760"/>
              <a:gd name="connsiteY16" fmla="*/ 365760 h 1730326"/>
              <a:gd name="connsiteX17" fmla="*/ 1463040 w 4937760"/>
              <a:gd name="connsiteY17" fmla="*/ 239150 h 1730326"/>
              <a:gd name="connsiteX18" fmla="*/ 1505243 w 4937760"/>
              <a:gd name="connsiteY18" fmla="*/ 211015 h 1730326"/>
              <a:gd name="connsiteX19" fmla="*/ 2067951 w 4937760"/>
              <a:gd name="connsiteY19" fmla="*/ 154744 h 1730326"/>
              <a:gd name="connsiteX20" fmla="*/ 2138289 w 4937760"/>
              <a:gd name="connsiteY20" fmla="*/ 112541 h 1730326"/>
              <a:gd name="connsiteX21" fmla="*/ 2180493 w 4937760"/>
              <a:gd name="connsiteY21" fmla="*/ 98473 h 1730326"/>
              <a:gd name="connsiteX22" fmla="*/ 2222696 w 4937760"/>
              <a:gd name="connsiteY22" fmla="*/ 56270 h 1730326"/>
              <a:gd name="connsiteX23" fmla="*/ 2307102 w 4937760"/>
              <a:gd name="connsiteY23" fmla="*/ 0 h 1730326"/>
              <a:gd name="connsiteX24" fmla="*/ 2757268 w 4937760"/>
              <a:gd name="connsiteY24" fmla="*/ 14067 h 1730326"/>
              <a:gd name="connsiteX25" fmla="*/ 2897945 w 4937760"/>
              <a:gd name="connsiteY25" fmla="*/ 112541 h 1730326"/>
              <a:gd name="connsiteX26" fmla="*/ 2926080 w 4937760"/>
              <a:gd name="connsiteY26" fmla="*/ 140677 h 1730326"/>
              <a:gd name="connsiteX27" fmla="*/ 3052689 w 4937760"/>
              <a:gd name="connsiteY27" fmla="*/ 323557 h 1730326"/>
              <a:gd name="connsiteX28" fmla="*/ 3080825 w 4937760"/>
              <a:gd name="connsiteY28" fmla="*/ 407963 h 1730326"/>
              <a:gd name="connsiteX29" fmla="*/ 3108960 w 4937760"/>
              <a:gd name="connsiteY29" fmla="*/ 478301 h 1730326"/>
              <a:gd name="connsiteX30" fmla="*/ 3123028 w 4937760"/>
              <a:gd name="connsiteY30" fmla="*/ 534572 h 1730326"/>
              <a:gd name="connsiteX31" fmla="*/ 3165231 w 4937760"/>
              <a:gd name="connsiteY31" fmla="*/ 604910 h 1730326"/>
              <a:gd name="connsiteX32" fmla="*/ 3193366 w 4937760"/>
              <a:gd name="connsiteY32" fmla="*/ 689317 h 1730326"/>
              <a:gd name="connsiteX33" fmla="*/ 3221502 w 4937760"/>
              <a:gd name="connsiteY33" fmla="*/ 745587 h 1730326"/>
              <a:gd name="connsiteX34" fmla="*/ 3319976 w 4937760"/>
              <a:gd name="connsiteY34" fmla="*/ 872197 h 1730326"/>
              <a:gd name="connsiteX35" fmla="*/ 3502856 w 4937760"/>
              <a:gd name="connsiteY35" fmla="*/ 900332 h 1730326"/>
              <a:gd name="connsiteX36" fmla="*/ 3643533 w 4937760"/>
              <a:gd name="connsiteY36" fmla="*/ 1041009 h 1730326"/>
              <a:gd name="connsiteX37" fmla="*/ 3756074 w 4937760"/>
              <a:gd name="connsiteY37" fmla="*/ 1125415 h 1730326"/>
              <a:gd name="connsiteX38" fmla="*/ 3882683 w 4937760"/>
              <a:gd name="connsiteY38" fmla="*/ 1266092 h 1730326"/>
              <a:gd name="connsiteX39" fmla="*/ 3953022 w 4937760"/>
              <a:gd name="connsiteY39" fmla="*/ 1294227 h 1730326"/>
              <a:gd name="connsiteX40" fmla="*/ 4079631 w 4937760"/>
              <a:gd name="connsiteY40" fmla="*/ 1406769 h 1730326"/>
              <a:gd name="connsiteX41" fmla="*/ 4121834 w 4937760"/>
              <a:gd name="connsiteY41" fmla="*/ 1420837 h 1730326"/>
              <a:gd name="connsiteX42" fmla="*/ 4276579 w 4937760"/>
              <a:gd name="connsiteY42" fmla="*/ 1434904 h 1730326"/>
              <a:gd name="connsiteX43" fmla="*/ 4473526 w 4937760"/>
              <a:gd name="connsiteY43" fmla="*/ 1561513 h 1730326"/>
              <a:gd name="connsiteX44" fmla="*/ 4698609 w 4937760"/>
              <a:gd name="connsiteY44" fmla="*/ 1575581 h 1730326"/>
              <a:gd name="connsiteX45" fmla="*/ 4867422 w 4937760"/>
              <a:gd name="connsiteY45" fmla="*/ 1617784 h 1730326"/>
              <a:gd name="connsiteX46" fmla="*/ 4895557 w 4937760"/>
              <a:gd name="connsiteY46" fmla="*/ 1659987 h 1730326"/>
              <a:gd name="connsiteX47" fmla="*/ 4909625 w 4937760"/>
              <a:gd name="connsiteY47" fmla="*/ 1702190 h 1730326"/>
              <a:gd name="connsiteX48" fmla="*/ 4937760 w 4937760"/>
              <a:gd name="connsiteY48" fmla="*/ 1730326 h 173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37760" h="1730326">
                <a:moveTo>
                  <a:pt x="0" y="1730326"/>
                </a:moveTo>
                <a:cubicBezTo>
                  <a:pt x="19297" y="1672436"/>
                  <a:pt x="35906" y="1580672"/>
                  <a:pt x="112542" y="1561513"/>
                </a:cubicBezTo>
                <a:cubicBezTo>
                  <a:pt x="197558" y="1540259"/>
                  <a:pt x="216458" y="1544180"/>
                  <a:pt x="281354" y="1505243"/>
                </a:cubicBezTo>
                <a:cubicBezTo>
                  <a:pt x="310350" y="1487846"/>
                  <a:pt x="337232" y="1467126"/>
                  <a:pt x="365760" y="1448972"/>
                </a:cubicBezTo>
                <a:cubicBezTo>
                  <a:pt x="388828" y="1434292"/>
                  <a:pt x="414516" y="1423556"/>
                  <a:pt x="436099" y="1406769"/>
                </a:cubicBezTo>
                <a:cubicBezTo>
                  <a:pt x="457037" y="1390483"/>
                  <a:pt x="475106" y="1370638"/>
                  <a:pt x="492369" y="1350498"/>
                </a:cubicBezTo>
                <a:cubicBezTo>
                  <a:pt x="521205" y="1316856"/>
                  <a:pt x="527425" y="1282897"/>
                  <a:pt x="562708" y="1252024"/>
                </a:cubicBezTo>
                <a:cubicBezTo>
                  <a:pt x="583285" y="1234019"/>
                  <a:pt x="611695" y="1226902"/>
                  <a:pt x="633046" y="1209821"/>
                </a:cubicBezTo>
                <a:cubicBezTo>
                  <a:pt x="658938" y="1189107"/>
                  <a:pt x="675547" y="1157496"/>
                  <a:pt x="703385" y="1139483"/>
                </a:cubicBezTo>
                <a:cubicBezTo>
                  <a:pt x="756205" y="1105306"/>
                  <a:pt x="872197" y="1055077"/>
                  <a:pt x="872197" y="1055077"/>
                </a:cubicBezTo>
                <a:cubicBezTo>
                  <a:pt x="977338" y="914888"/>
                  <a:pt x="840029" y="1083224"/>
                  <a:pt x="984739" y="956603"/>
                </a:cubicBezTo>
                <a:cubicBezTo>
                  <a:pt x="998699" y="944388"/>
                  <a:pt x="1041618" y="878318"/>
                  <a:pt x="1055077" y="858129"/>
                </a:cubicBezTo>
                <a:cubicBezTo>
                  <a:pt x="1070389" y="735632"/>
                  <a:pt x="1059099" y="766177"/>
                  <a:pt x="1097280" y="661181"/>
                </a:cubicBezTo>
                <a:cubicBezTo>
                  <a:pt x="1105910" y="637449"/>
                  <a:pt x="1111409" y="611854"/>
                  <a:pt x="1125416" y="590843"/>
                </a:cubicBezTo>
                <a:cubicBezTo>
                  <a:pt x="1145889" y="560133"/>
                  <a:pt x="1225525" y="498176"/>
                  <a:pt x="1252025" y="478301"/>
                </a:cubicBezTo>
                <a:cubicBezTo>
                  <a:pt x="1265551" y="468157"/>
                  <a:pt x="1282273" y="462121"/>
                  <a:pt x="1294228" y="450166"/>
                </a:cubicBezTo>
                <a:cubicBezTo>
                  <a:pt x="1320125" y="424269"/>
                  <a:pt x="1342081" y="394669"/>
                  <a:pt x="1364566" y="365760"/>
                </a:cubicBezTo>
                <a:cubicBezTo>
                  <a:pt x="1423123" y="290473"/>
                  <a:pt x="1359989" y="342202"/>
                  <a:pt x="1463040" y="239150"/>
                </a:cubicBezTo>
                <a:cubicBezTo>
                  <a:pt x="1474995" y="227195"/>
                  <a:pt x="1488498" y="213351"/>
                  <a:pt x="1505243" y="211015"/>
                </a:cubicBezTo>
                <a:cubicBezTo>
                  <a:pt x="1691939" y="184964"/>
                  <a:pt x="2067951" y="154744"/>
                  <a:pt x="2067951" y="154744"/>
                </a:cubicBezTo>
                <a:cubicBezTo>
                  <a:pt x="2091397" y="140676"/>
                  <a:pt x="2113833" y="124769"/>
                  <a:pt x="2138289" y="112541"/>
                </a:cubicBezTo>
                <a:cubicBezTo>
                  <a:pt x="2151552" y="105909"/>
                  <a:pt x="2168155" y="106699"/>
                  <a:pt x="2180493" y="98473"/>
                </a:cubicBezTo>
                <a:cubicBezTo>
                  <a:pt x="2197046" y="87437"/>
                  <a:pt x="2206992" y="68484"/>
                  <a:pt x="2222696" y="56270"/>
                </a:cubicBezTo>
                <a:cubicBezTo>
                  <a:pt x="2249387" y="35510"/>
                  <a:pt x="2278967" y="18757"/>
                  <a:pt x="2307102" y="0"/>
                </a:cubicBezTo>
                <a:cubicBezTo>
                  <a:pt x="2457157" y="4689"/>
                  <a:pt x="2608422" y="-5518"/>
                  <a:pt x="2757268" y="14067"/>
                </a:cubicBezTo>
                <a:cubicBezTo>
                  <a:pt x="2767676" y="15436"/>
                  <a:pt x="2879458" y="97135"/>
                  <a:pt x="2897945" y="112541"/>
                </a:cubicBezTo>
                <a:cubicBezTo>
                  <a:pt x="2908134" y="121032"/>
                  <a:pt x="2917681" y="130412"/>
                  <a:pt x="2926080" y="140677"/>
                </a:cubicBezTo>
                <a:cubicBezTo>
                  <a:pt x="2979979" y="206554"/>
                  <a:pt x="3023178" y="249779"/>
                  <a:pt x="3052689" y="323557"/>
                </a:cubicBezTo>
                <a:cubicBezTo>
                  <a:pt x="3063703" y="351093"/>
                  <a:pt x="3070690" y="380091"/>
                  <a:pt x="3080825" y="407963"/>
                </a:cubicBezTo>
                <a:cubicBezTo>
                  <a:pt x="3089455" y="431695"/>
                  <a:pt x="3100975" y="454345"/>
                  <a:pt x="3108960" y="478301"/>
                </a:cubicBezTo>
                <a:cubicBezTo>
                  <a:pt x="3115074" y="496643"/>
                  <a:pt x="3115176" y="516904"/>
                  <a:pt x="3123028" y="534572"/>
                </a:cubicBezTo>
                <a:cubicBezTo>
                  <a:pt x="3134133" y="559558"/>
                  <a:pt x="3153917" y="580018"/>
                  <a:pt x="3165231" y="604910"/>
                </a:cubicBezTo>
                <a:cubicBezTo>
                  <a:pt x="3177503" y="631909"/>
                  <a:pt x="3182351" y="661781"/>
                  <a:pt x="3193366" y="689317"/>
                </a:cubicBezTo>
                <a:cubicBezTo>
                  <a:pt x="3201154" y="708788"/>
                  <a:pt x="3213241" y="726312"/>
                  <a:pt x="3221502" y="745587"/>
                </a:cubicBezTo>
                <a:cubicBezTo>
                  <a:pt x="3242575" y="794757"/>
                  <a:pt x="3240046" y="859900"/>
                  <a:pt x="3319976" y="872197"/>
                </a:cubicBezTo>
                <a:lnTo>
                  <a:pt x="3502856" y="900332"/>
                </a:lnTo>
                <a:cubicBezTo>
                  <a:pt x="3549748" y="947224"/>
                  <a:pt x="3588355" y="1004224"/>
                  <a:pt x="3643533" y="1041009"/>
                </a:cubicBezTo>
                <a:cubicBezTo>
                  <a:pt x="3682496" y="1066984"/>
                  <a:pt x="3722655" y="1091996"/>
                  <a:pt x="3756074" y="1125415"/>
                </a:cubicBezTo>
                <a:cubicBezTo>
                  <a:pt x="3814286" y="1183627"/>
                  <a:pt x="3811845" y="1216505"/>
                  <a:pt x="3882683" y="1266092"/>
                </a:cubicBezTo>
                <a:cubicBezTo>
                  <a:pt x="3903371" y="1280573"/>
                  <a:pt x="3929576" y="1284849"/>
                  <a:pt x="3953022" y="1294227"/>
                </a:cubicBezTo>
                <a:cubicBezTo>
                  <a:pt x="3991153" y="1332359"/>
                  <a:pt x="4031330" y="1379169"/>
                  <a:pt x="4079631" y="1406769"/>
                </a:cubicBezTo>
                <a:cubicBezTo>
                  <a:pt x="4092506" y="1414126"/>
                  <a:pt x="4107154" y="1418740"/>
                  <a:pt x="4121834" y="1420837"/>
                </a:cubicBezTo>
                <a:cubicBezTo>
                  <a:pt x="4173108" y="1428162"/>
                  <a:pt x="4224997" y="1430215"/>
                  <a:pt x="4276579" y="1434904"/>
                </a:cubicBezTo>
                <a:cubicBezTo>
                  <a:pt x="4399192" y="1557517"/>
                  <a:pt x="4330418" y="1520625"/>
                  <a:pt x="4473526" y="1561513"/>
                </a:cubicBezTo>
                <a:cubicBezTo>
                  <a:pt x="4555008" y="1642995"/>
                  <a:pt x="4454654" y="1556815"/>
                  <a:pt x="4698609" y="1575581"/>
                </a:cubicBezTo>
                <a:cubicBezTo>
                  <a:pt x="4756441" y="1580030"/>
                  <a:pt x="4811151" y="1603716"/>
                  <a:pt x="4867422" y="1617784"/>
                </a:cubicBezTo>
                <a:cubicBezTo>
                  <a:pt x="4876800" y="1631852"/>
                  <a:pt x="4887996" y="1644865"/>
                  <a:pt x="4895557" y="1659987"/>
                </a:cubicBezTo>
                <a:cubicBezTo>
                  <a:pt x="4902189" y="1673250"/>
                  <a:pt x="4901996" y="1689474"/>
                  <a:pt x="4909625" y="1702190"/>
                </a:cubicBezTo>
                <a:cubicBezTo>
                  <a:pt x="4916449" y="1713563"/>
                  <a:pt x="4937760" y="1730326"/>
                  <a:pt x="4937760" y="1730326"/>
                </a:cubicBezTo>
              </a:path>
            </a:pathLst>
          </a:custGeom>
          <a:ln w="349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0A64237-2F6D-4820-ADE2-AE2510C883E3}"/>
              </a:ext>
            </a:extLst>
          </p:cNvPr>
          <p:cNvSpPr/>
          <p:nvPr/>
        </p:nvSpPr>
        <p:spPr>
          <a:xfrm rot="20273631">
            <a:off x="3799772" y="3848545"/>
            <a:ext cx="2345320" cy="166309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B8B4D0A5-0DBB-4063-9810-BF4872C49191}"/>
              </a:ext>
            </a:extLst>
          </p:cNvPr>
          <p:cNvSpPr/>
          <p:nvPr/>
        </p:nvSpPr>
        <p:spPr>
          <a:xfrm>
            <a:off x="2641600" y="1044201"/>
            <a:ext cx="4902200" cy="1800599"/>
          </a:xfrm>
          <a:custGeom>
            <a:avLst/>
            <a:gdLst>
              <a:gd name="connsiteX0" fmla="*/ 0 w 4902200"/>
              <a:gd name="connsiteY0" fmla="*/ 1800599 h 1800599"/>
              <a:gd name="connsiteX1" fmla="*/ 1003300 w 4902200"/>
              <a:gd name="connsiteY1" fmla="*/ 1076699 h 1800599"/>
              <a:gd name="connsiteX2" fmla="*/ 1320800 w 4902200"/>
              <a:gd name="connsiteY2" fmla="*/ 428999 h 1800599"/>
              <a:gd name="connsiteX3" fmla="*/ 2197100 w 4902200"/>
              <a:gd name="connsiteY3" fmla="*/ 111499 h 1800599"/>
              <a:gd name="connsiteX4" fmla="*/ 2794000 w 4902200"/>
              <a:gd name="connsiteY4" fmla="*/ 60699 h 1800599"/>
              <a:gd name="connsiteX5" fmla="*/ 3352800 w 4902200"/>
              <a:gd name="connsiteY5" fmla="*/ 924299 h 1800599"/>
              <a:gd name="connsiteX6" fmla="*/ 4902200 w 4902200"/>
              <a:gd name="connsiteY6" fmla="*/ 1749799 h 1800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2200" h="1800599">
                <a:moveTo>
                  <a:pt x="0" y="1800599"/>
                </a:moveTo>
                <a:cubicBezTo>
                  <a:pt x="391583" y="1552949"/>
                  <a:pt x="783167" y="1305299"/>
                  <a:pt x="1003300" y="1076699"/>
                </a:cubicBezTo>
                <a:cubicBezTo>
                  <a:pt x="1223433" y="848099"/>
                  <a:pt x="1121833" y="589866"/>
                  <a:pt x="1320800" y="428999"/>
                </a:cubicBezTo>
                <a:cubicBezTo>
                  <a:pt x="1519767" y="268132"/>
                  <a:pt x="1951567" y="172882"/>
                  <a:pt x="2197100" y="111499"/>
                </a:cubicBezTo>
                <a:cubicBezTo>
                  <a:pt x="2442633" y="50116"/>
                  <a:pt x="2601383" y="-74768"/>
                  <a:pt x="2794000" y="60699"/>
                </a:cubicBezTo>
                <a:cubicBezTo>
                  <a:pt x="2986617" y="196166"/>
                  <a:pt x="3001433" y="642782"/>
                  <a:pt x="3352800" y="924299"/>
                </a:cubicBezTo>
                <a:cubicBezTo>
                  <a:pt x="3704167" y="1205816"/>
                  <a:pt x="4303183" y="1477807"/>
                  <a:pt x="4902200" y="174979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20E16A7-5FBE-4DB3-A928-09F0E962EEF0}"/>
              </a:ext>
            </a:extLst>
          </p:cNvPr>
          <p:cNvSpPr/>
          <p:nvPr/>
        </p:nvSpPr>
        <p:spPr>
          <a:xfrm>
            <a:off x="2192342" y="1598330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E12AEBB-F5F0-493B-805C-8717311D552E}"/>
              </a:ext>
            </a:extLst>
          </p:cNvPr>
          <p:cNvSpPr/>
          <p:nvPr/>
        </p:nvSpPr>
        <p:spPr>
          <a:xfrm>
            <a:off x="4748893" y="2767709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AB229B1E-B031-4C82-BF9B-28A8667FA8B0}"/>
                  </a:ext>
                </a:extLst>
              </p:cNvPr>
              <p:cNvSpPr/>
              <p:nvPr/>
            </p:nvSpPr>
            <p:spPr>
              <a:xfrm>
                <a:off x="4556677" y="4336228"/>
                <a:ext cx="8315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AB229B1E-B031-4C82-BF9B-28A8667FA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677" y="4336228"/>
                <a:ext cx="83151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ítulo 1">
            <a:extLst>
              <a:ext uri="{FF2B5EF4-FFF2-40B4-BE49-F238E27FC236}">
                <a16:creationId xmlns:a16="http://schemas.microsoft.com/office/drawing/2014/main" id="{97570AFA-90D0-470D-ABDD-AF9616D06A07}"/>
              </a:ext>
            </a:extLst>
          </p:cNvPr>
          <p:cNvSpPr txBox="1">
            <a:spLocks/>
          </p:cNvSpPr>
          <p:nvPr/>
        </p:nvSpPr>
        <p:spPr>
          <a:xfrm>
            <a:off x="6875234" y="4484053"/>
            <a:ext cx="5244420" cy="15303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...podemos aproximar este corpo por uma geometria que seja de nosso controle.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7CAB9500-B5B9-487F-B024-2ED509911F32}"/>
              </a:ext>
            </a:extLst>
          </p:cNvPr>
          <p:cNvSpPr txBox="1">
            <a:spLocks/>
          </p:cNvSpPr>
          <p:nvPr/>
        </p:nvSpPr>
        <p:spPr>
          <a:xfrm>
            <a:off x="6928190" y="0"/>
            <a:ext cx="5244420" cy="25976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Conseguimos encontrar um </a:t>
            </a:r>
            <a:r>
              <a:rPr lang="pt-BR" sz="3600" dirty="0">
                <a:solidFill>
                  <a:srgbClr val="0070C0"/>
                </a:solidFill>
              </a:rPr>
              <a:t>contraste de densidade </a:t>
            </a:r>
            <a:r>
              <a:rPr lang="pt-BR" sz="3600" dirty="0"/>
              <a:t>que aproxime os </a:t>
            </a:r>
            <a:r>
              <a:rPr lang="pt-BR" sz="3600" dirty="0">
                <a:solidFill>
                  <a:srgbClr val="0070C0"/>
                </a:solidFill>
              </a:rPr>
              <a:t>dados preditos</a:t>
            </a:r>
            <a:r>
              <a:rPr lang="pt-BR" sz="3600" dirty="0"/>
              <a:t> pelo modelo dos </a:t>
            </a:r>
            <a:r>
              <a:rPr lang="pt-BR" sz="3600" dirty="0">
                <a:solidFill>
                  <a:schemeClr val="accent2">
                    <a:lumMod val="75000"/>
                  </a:schemeClr>
                </a:solidFill>
              </a:rPr>
              <a:t>dados observados</a:t>
            </a:r>
            <a:r>
              <a:rPr lang="pt-BR" sz="3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71927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4703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Efeito gravimétrico de um polígono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12</a:t>
            </a:fld>
            <a:endParaRPr lang="pt-BR"/>
          </a:p>
        </p:txBody>
      </p:sp>
      <p:pic>
        <p:nvPicPr>
          <p:cNvPr id="9" name="Imagem 8" descr="Fundo preto com letras vermelhas&#10;&#10;Descrição gerada automaticamente">
            <a:extLst>
              <a:ext uri="{FF2B5EF4-FFF2-40B4-BE49-F238E27FC236}">
                <a16:creationId xmlns:a16="http://schemas.microsoft.com/office/drawing/2014/main" id="{15EE1011-42C1-437E-AF15-10236CC8B7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" t="9524" r="7396" b="5608"/>
          <a:stretch/>
        </p:blipFill>
        <p:spPr>
          <a:xfrm>
            <a:off x="121950" y="718684"/>
            <a:ext cx="6081486" cy="582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53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4703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Efeito gravimétrico de um polígono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13</a:t>
            </a:fld>
            <a:endParaRPr lang="pt-BR"/>
          </a:p>
        </p:txBody>
      </p:sp>
      <p:pic>
        <p:nvPicPr>
          <p:cNvPr id="9" name="Imagem 8" descr="Fundo preto com letras vermelhas&#10;&#10;Descrição gerada automaticamente">
            <a:extLst>
              <a:ext uri="{FF2B5EF4-FFF2-40B4-BE49-F238E27FC236}">
                <a16:creationId xmlns:a16="http://schemas.microsoft.com/office/drawing/2014/main" id="{15EE1011-42C1-437E-AF15-10236CC8B7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" t="9524" r="7396" b="5608"/>
          <a:stretch/>
        </p:blipFill>
        <p:spPr>
          <a:xfrm>
            <a:off x="121950" y="718684"/>
            <a:ext cx="6081486" cy="5820228"/>
          </a:xfrm>
          <a:prstGeom prst="rect">
            <a:avLst/>
          </a:prstGeom>
        </p:spPr>
      </p:pic>
      <p:pic>
        <p:nvPicPr>
          <p:cNvPr id="11" name="Imagem 10" descr="Uma imagem contendo Forma&#10;&#10;Descrição gerada automaticamente">
            <a:extLst>
              <a:ext uri="{FF2B5EF4-FFF2-40B4-BE49-F238E27FC236}">
                <a16:creationId xmlns:a16="http://schemas.microsoft.com/office/drawing/2014/main" id="{48360581-0825-4EC1-8979-7B24E64B45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" t="7817" r="6465" b="7315"/>
          <a:stretch/>
        </p:blipFill>
        <p:spPr>
          <a:xfrm>
            <a:off x="6850742" y="253"/>
            <a:ext cx="3933372" cy="685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29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14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1.1. Bacia 2D simples</a:t>
            </a:r>
          </a:p>
        </p:txBody>
      </p:sp>
    </p:spTree>
    <p:extLst>
      <p:ext uri="{BB962C8B-B14F-4D97-AF65-F5344CB8AC3E}">
        <p14:creationId xmlns:p14="http://schemas.microsoft.com/office/powerpoint/2010/main" val="258597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Bacia sedimentar 2D</a:t>
            </a:r>
          </a:p>
        </p:txBody>
      </p:sp>
      <p:pic>
        <p:nvPicPr>
          <p:cNvPr id="4" name="Imagem 3" descr="Forma&#10;&#10;Descrição gerada automaticamente">
            <a:extLst>
              <a:ext uri="{FF2B5EF4-FFF2-40B4-BE49-F238E27FC236}">
                <a16:creationId xmlns:a16="http://schemas.microsoft.com/office/drawing/2014/main" id="{E7E59519-9F11-4AB0-8307-E6CCE4E271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7" t="7500" r="9166"/>
          <a:stretch/>
        </p:blipFill>
        <p:spPr>
          <a:xfrm>
            <a:off x="1796788" y="3400426"/>
            <a:ext cx="9792599" cy="2733071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9E6A5CF5-DD80-4FB2-8D05-C9155122F025}" type="slidenum">
              <a:rPr lang="en-US" smtClean="0"/>
              <a:pPr algn="l"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64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Bacia sedimentar 2D</a:t>
            </a:r>
          </a:p>
        </p:txBody>
      </p:sp>
      <p:pic>
        <p:nvPicPr>
          <p:cNvPr id="5" name="Imagem 4" descr="Retângulo&#10;&#10;Descrição gerada automaticamente com confiança média">
            <a:extLst>
              <a:ext uri="{FF2B5EF4-FFF2-40B4-BE49-F238E27FC236}">
                <a16:creationId xmlns:a16="http://schemas.microsoft.com/office/drawing/2014/main" id="{91EFDDAA-DD3E-4261-B0A0-FC1F95BC86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4" t="8750" r="9168" b="6488"/>
          <a:stretch/>
        </p:blipFill>
        <p:spPr>
          <a:xfrm>
            <a:off x="4086225" y="1544936"/>
            <a:ext cx="8116485" cy="4163554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9E6A5CF5-DD80-4FB2-8D05-C9155122F025}" type="slidenum">
              <a:rPr lang="en-US" smtClean="0"/>
              <a:pPr algn="l"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18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17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2. Modelagem 3D </a:t>
            </a:r>
            <a:r>
              <a:rPr lang="pt-BR" sz="5400" b="1" dirty="0" err="1">
                <a:solidFill>
                  <a:schemeClr val="bg1"/>
                </a:solidFill>
              </a:rPr>
              <a:t>grav</a:t>
            </a:r>
            <a:r>
              <a:rPr lang="pt-BR" sz="5400" b="1" dirty="0">
                <a:solidFill>
                  <a:schemeClr val="bg1"/>
                </a:solidFill>
              </a:rPr>
              <a:t> com esferas </a:t>
            </a:r>
          </a:p>
        </p:txBody>
      </p:sp>
    </p:spTree>
    <p:extLst>
      <p:ext uri="{BB962C8B-B14F-4D97-AF65-F5344CB8AC3E}">
        <p14:creationId xmlns:p14="http://schemas.microsoft.com/office/powerpoint/2010/main" val="2368231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710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Efeito gravitacional de uma distribuição de densidade</a:t>
            </a:r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2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3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18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/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323107B9-52F5-4447-92EF-8CED5ACB3CEF}"/>
                  </a:ext>
                </a:extLst>
              </p:cNvPr>
              <p:cNvSpPr txBox="1"/>
              <p:nvPr/>
            </p:nvSpPr>
            <p:spPr>
              <a:xfrm>
                <a:off x="620115" y="6000180"/>
                <a:ext cx="3239798" cy="6262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  <m:sub/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323107B9-52F5-4447-92EF-8CED5ACB3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15" y="6000180"/>
                <a:ext cx="3239798" cy="6262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ítulo 1">
            <a:extLst>
              <a:ext uri="{FF2B5EF4-FFF2-40B4-BE49-F238E27FC236}">
                <a16:creationId xmlns:a16="http://schemas.microsoft.com/office/drawing/2014/main" id="{2DF816A4-C846-4B2B-B305-4EF4CFF8E5D8}"/>
              </a:ext>
            </a:extLst>
          </p:cNvPr>
          <p:cNvSpPr txBox="1">
            <a:spLocks/>
          </p:cNvSpPr>
          <p:nvPr/>
        </p:nvSpPr>
        <p:spPr>
          <a:xfrm>
            <a:off x="5564001" y="3119110"/>
            <a:ext cx="5692491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400" dirty="0"/>
              <a:t>Quando consideramos a densidade homogênea ao longo do corpo e resolvemos a </a:t>
            </a:r>
            <a:r>
              <a:rPr lang="pt-BR" sz="4400" dirty="0">
                <a:solidFill>
                  <a:srgbClr val="0070C0"/>
                </a:solidFill>
              </a:rPr>
              <a:t>integral de volume para uma esfera</a:t>
            </a:r>
            <a:r>
              <a:rPr lang="pt-BR" sz="4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29868FB-11EF-4361-AA79-204F4FA54D77}"/>
                  </a:ext>
                </a:extLst>
              </p:cNvPr>
              <p:cNvSpPr txBox="1"/>
              <p:nvPr/>
            </p:nvSpPr>
            <p:spPr>
              <a:xfrm>
                <a:off x="6311310" y="4251641"/>
                <a:ext cx="4248858" cy="6890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29868FB-11EF-4361-AA79-204F4FA54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310" y="4251641"/>
                <a:ext cx="4248858" cy="6890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ítulo 1">
                <a:extLst>
                  <a:ext uri="{FF2B5EF4-FFF2-40B4-BE49-F238E27FC236}">
                    <a16:creationId xmlns:a16="http://schemas.microsoft.com/office/drawing/2014/main" id="{7A3ACC3A-443A-4FB2-AFC8-4E70450B0B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4001" y="4848481"/>
                <a:ext cx="5692491" cy="103878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pt-BR" sz="2400" dirty="0"/>
                  <a:t>Que depende do volume V, da densidade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sz="2400" dirty="0"/>
                  <a:t> e da distância de observação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pt-BR" sz="2400" dirty="0"/>
                  <a:t>. </a:t>
                </a:r>
              </a:p>
            </p:txBody>
          </p:sp>
        </mc:Choice>
        <mc:Fallback xmlns="">
          <p:sp>
            <p:nvSpPr>
              <p:cNvPr id="27" name="Título 1">
                <a:extLst>
                  <a:ext uri="{FF2B5EF4-FFF2-40B4-BE49-F238E27FC236}">
                    <a16:creationId xmlns:a16="http://schemas.microsoft.com/office/drawing/2014/main" id="{7A3ACC3A-443A-4FB2-AFC8-4E70450B0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001" y="4848481"/>
                <a:ext cx="5692491" cy="1038787"/>
              </a:xfrm>
              <a:prstGeom prst="rect">
                <a:avLst/>
              </a:prstGeom>
              <a:blipFill>
                <a:blip r:embed="rId8"/>
                <a:stretch>
                  <a:fillRect l="-1713" r="-2248" b="-134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50FF853-1260-4D5D-B60C-9761E27A09FF}"/>
                  </a:ext>
                </a:extLst>
              </p:cNvPr>
              <p:cNvSpPr txBox="1"/>
              <p:nvPr/>
            </p:nvSpPr>
            <p:spPr>
              <a:xfrm>
                <a:off x="3976398" y="1727821"/>
                <a:ext cx="7800340" cy="1152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𝑌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50FF853-1260-4D5D-B60C-9761E27A0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398" y="1727821"/>
                <a:ext cx="7800340" cy="1152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Elipse 30">
            <a:extLst>
              <a:ext uri="{FF2B5EF4-FFF2-40B4-BE49-F238E27FC236}">
                <a16:creationId xmlns:a16="http://schemas.microsoft.com/office/drawing/2014/main" id="{123087B7-B7E3-4D3E-9375-99CE20CC8394}"/>
              </a:ext>
            </a:extLst>
          </p:cNvPr>
          <p:cNvSpPr/>
          <p:nvPr/>
        </p:nvSpPr>
        <p:spPr>
          <a:xfrm>
            <a:off x="590876" y="3235556"/>
            <a:ext cx="2140972" cy="1885767"/>
          </a:xfrm>
          <a:prstGeom prst="ellipse">
            <a:avLst/>
          </a:prstGeom>
          <a:gradFill flip="none" rotWithShape="1">
            <a:gsLst>
              <a:gs pos="18000">
                <a:schemeClr val="accent3">
                  <a:lumMod val="67000"/>
                </a:schemeClr>
              </a:gs>
              <a:gs pos="55000">
                <a:schemeClr val="accent3">
                  <a:lumMod val="99000"/>
                  <a:lumOff val="1000"/>
                  <a:alpha val="74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/>
              <p:nvPr/>
            </p:nvSpPr>
            <p:spPr>
              <a:xfrm>
                <a:off x="1759395" y="4276318"/>
                <a:ext cx="3897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395" y="4276318"/>
                <a:ext cx="389786" cy="400110"/>
              </a:xfrm>
              <a:prstGeom prst="rect">
                <a:avLst/>
              </a:prstGeom>
              <a:blipFill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ítulo 1">
            <a:extLst>
              <a:ext uri="{FF2B5EF4-FFF2-40B4-BE49-F238E27FC236}">
                <a16:creationId xmlns:a16="http://schemas.microsoft.com/office/drawing/2014/main" id="{BEF271CB-F6AD-4F1B-A786-E6D7CFDBF453}"/>
              </a:ext>
            </a:extLst>
          </p:cNvPr>
          <p:cNvSpPr txBox="1">
            <a:spLocks/>
          </p:cNvSpPr>
          <p:nvPr/>
        </p:nvSpPr>
        <p:spPr>
          <a:xfrm>
            <a:off x="5819504" y="600872"/>
            <a:ext cx="5957234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O </a:t>
            </a:r>
            <a:r>
              <a:rPr lang="pt-BR" sz="2400" dirty="0">
                <a:solidFill>
                  <a:srgbClr val="0070C0"/>
                </a:solidFill>
              </a:rPr>
              <a:t>potencial gravitacional </a:t>
            </a:r>
            <a:r>
              <a:rPr lang="pt-BR" sz="2400" dirty="0"/>
              <a:t>que gera a componente gravitacional de uma </a:t>
            </a:r>
            <a:r>
              <a:rPr lang="pt-BR" sz="2400" dirty="0">
                <a:solidFill>
                  <a:srgbClr val="0070C0"/>
                </a:solidFill>
              </a:rPr>
              <a:t>distribuição de densidade</a:t>
            </a:r>
            <a:r>
              <a:rPr lang="pt-B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6133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52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Efeito gravitacional de uma esfera</a:t>
            </a:r>
          </a:p>
        </p:txBody>
      </p:sp>
      <p:pic>
        <p:nvPicPr>
          <p:cNvPr id="6" name="Imagem 5" descr="Padrão do plano de fundo&#10;&#10;Descrição gerada automaticamente">
            <a:extLst>
              <a:ext uri="{FF2B5EF4-FFF2-40B4-BE49-F238E27FC236}">
                <a16:creationId xmlns:a16="http://schemas.microsoft.com/office/drawing/2014/main" id="{94FCE1F0-44E3-40BE-9C7C-5EA0E512C8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2"/>
          <a:stretch/>
        </p:blipFill>
        <p:spPr>
          <a:xfrm>
            <a:off x="4207933" y="944392"/>
            <a:ext cx="7347537" cy="4970191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9E6A5CF5-DD80-4FB2-8D05-C9155122F025}" type="slidenum">
              <a:rPr lang="en-US" smtClean="0"/>
              <a:pPr algn="l"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39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593459" y="2607505"/>
            <a:ext cx="9005082" cy="1612803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b="1" dirty="0">
                <a:solidFill>
                  <a:schemeClr val="bg1"/>
                </a:solidFill>
              </a:rPr>
              <a:t>Modelagem do efeito gerado por uma fonte gravimétrica</a:t>
            </a:r>
          </a:p>
        </p:txBody>
      </p:sp>
    </p:spTree>
    <p:extLst>
      <p:ext uri="{BB962C8B-B14F-4D97-AF65-F5344CB8AC3E}">
        <p14:creationId xmlns:p14="http://schemas.microsoft.com/office/powerpoint/2010/main" val="4213954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20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2.1. </a:t>
            </a:r>
            <a:r>
              <a:rPr lang="pt-BR" sz="5400" b="1" dirty="0" err="1">
                <a:solidFill>
                  <a:schemeClr val="bg1"/>
                </a:solidFill>
              </a:rPr>
              <a:t>Gradiometria</a:t>
            </a:r>
            <a:r>
              <a:rPr lang="pt-BR" sz="5400" b="1" dirty="0">
                <a:solidFill>
                  <a:schemeClr val="bg1"/>
                </a:solidFill>
              </a:rPr>
              <a:t> gravimétrica 3D com esferas </a:t>
            </a:r>
          </a:p>
        </p:txBody>
      </p:sp>
    </p:spTree>
    <p:extLst>
      <p:ext uri="{BB962C8B-B14F-4D97-AF65-F5344CB8AC3E}">
        <p14:creationId xmlns:p14="http://schemas.microsoft.com/office/powerpoint/2010/main" val="3964738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710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Efeito gravitacional de uma distribuição de densidade</a:t>
            </a:r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2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3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21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/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ítulo 1">
            <a:extLst>
              <a:ext uri="{FF2B5EF4-FFF2-40B4-BE49-F238E27FC236}">
                <a16:creationId xmlns:a16="http://schemas.microsoft.com/office/drawing/2014/main" id="{2AA485E7-0BB7-46DC-8675-9EEE103C43F1}"/>
              </a:ext>
            </a:extLst>
          </p:cNvPr>
          <p:cNvSpPr txBox="1">
            <a:spLocks/>
          </p:cNvSpPr>
          <p:nvPr/>
        </p:nvSpPr>
        <p:spPr>
          <a:xfrm>
            <a:off x="4496772" y="1186356"/>
            <a:ext cx="7407105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Um outro tipo de dado que utilizamos em estudos gravitacionais são os dados de </a:t>
            </a:r>
            <a:r>
              <a:rPr lang="pt-BR" sz="4400" b="1" dirty="0" err="1">
                <a:solidFill>
                  <a:schemeClr val="accent1">
                    <a:lumMod val="75000"/>
                  </a:schemeClr>
                </a:solidFill>
              </a:rPr>
              <a:t>gradiometria</a:t>
            </a:r>
            <a:r>
              <a:rPr lang="pt-BR" sz="4400" b="1" dirty="0">
                <a:solidFill>
                  <a:schemeClr val="accent1">
                    <a:lumMod val="75000"/>
                  </a:schemeClr>
                </a:solidFill>
              </a:rPr>
              <a:t> gravimétrica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5599A499-5127-4C29-A553-6A071AA3052C}"/>
                  </a:ext>
                </a:extLst>
              </p:cNvPr>
              <p:cNvSpPr txBox="1"/>
              <p:nvPr/>
            </p:nvSpPr>
            <p:spPr>
              <a:xfrm>
                <a:off x="5055296" y="2413436"/>
                <a:ext cx="2575320" cy="8490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5599A499-5127-4C29-A553-6A071AA30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296" y="2413436"/>
                <a:ext cx="2575320" cy="8490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EC2A996C-CF11-4C4B-9299-BD674E4CA0CB}"/>
                  </a:ext>
                </a:extLst>
              </p:cNvPr>
              <p:cNvSpPr txBox="1"/>
              <p:nvPr/>
            </p:nvSpPr>
            <p:spPr>
              <a:xfrm>
                <a:off x="8610600" y="2389544"/>
                <a:ext cx="3076868" cy="1007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EC2A996C-CF11-4C4B-9299-BD674E4CA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2389544"/>
                <a:ext cx="3076868" cy="10073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C1493E8E-3EA3-42FA-9C72-59E0FD052F79}"/>
              </a:ext>
            </a:extLst>
          </p:cNvPr>
          <p:cNvSpPr/>
          <p:nvPr/>
        </p:nvSpPr>
        <p:spPr>
          <a:xfrm>
            <a:off x="7832220" y="2708523"/>
            <a:ext cx="576776" cy="308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190C24CC-C620-4DDC-BE0C-7CFE0F9023CB}"/>
              </a:ext>
            </a:extLst>
          </p:cNvPr>
          <p:cNvSpPr txBox="1">
            <a:spLocks/>
          </p:cNvSpPr>
          <p:nvPr/>
        </p:nvSpPr>
        <p:spPr>
          <a:xfrm>
            <a:off x="6417088" y="3595550"/>
            <a:ext cx="4086765" cy="4536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rgbClr val="0070C0"/>
                </a:solidFill>
              </a:rPr>
              <a:t>Tensor gradiente de gravidade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B8683094-5FA7-40A1-8F57-D5EE014E0541}"/>
              </a:ext>
            </a:extLst>
          </p:cNvPr>
          <p:cNvSpPr txBox="1">
            <a:spLocks/>
          </p:cNvSpPr>
          <p:nvPr/>
        </p:nvSpPr>
        <p:spPr>
          <a:xfrm>
            <a:off x="5736506" y="4071605"/>
            <a:ext cx="5692491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400" dirty="0"/>
              <a:t>Quando consideramos a densidade homogênea ao longo do corpo e resolvemos a </a:t>
            </a:r>
            <a:r>
              <a:rPr lang="pt-BR" sz="4400" dirty="0">
                <a:solidFill>
                  <a:srgbClr val="0070C0"/>
                </a:solidFill>
              </a:rPr>
              <a:t>integral de volume para uma esfera</a:t>
            </a:r>
            <a:r>
              <a:rPr lang="pt-BR" sz="4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02017284-76F0-41BF-B5EF-4B71C54DD611}"/>
                  </a:ext>
                </a:extLst>
              </p:cNvPr>
              <p:cNvSpPr txBox="1"/>
              <p:nvPr/>
            </p:nvSpPr>
            <p:spPr>
              <a:xfrm>
                <a:off x="6483815" y="5204136"/>
                <a:ext cx="4248858" cy="6890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02017284-76F0-41BF-B5EF-4B71C54DD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815" y="5204136"/>
                <a:ext cx="4248858" cy="6890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ítulo 1">
                <a:extLst>
                  <a:ext uri="{FF2B5EF4-FFF2-40B4-BE49-F238E27FC236}">
                    <a16:creationId xmlns:a16="http://schemas.microsoft.com/office/drawing/2014/main" id="{FA13108D-BD92-4A47-822B-6FA2388CD9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36506" y="5800976"/>
                <a:ext cx="5692491" cy="103878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pt-BR" sz="2400" dirty="0"/>
                  <a:t>Que depende do volume V, da densidade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pt-BR" sz="2400" dirty="0"/>
                  <a:t> e da distância de observação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pt-BR" sz="2400" dirty="0"/>
                  <a:t>. </a:t>
                </a:r>
              </a:p>
            </p:txBody>
          </p:sp>
        </mc:Choice>
        <mc:Fallback xmlns="">
          <p:sp>
            <p:nvSpPr>
              <p:cNvPr id="27" name="Título 1">
                <a:extLst>
                  <a:ext uri="{FF2B5EF4-FFF2-40B4-BE49-F238E27FC236}">
                    <a16:creationId xmlns:a16="http://schemas.microsoft.com/office/drawing/2014/main" id="{FA13108D-BD92-4A47-822B-6FA2388CD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506" y="5800976"/>
                <a:ext cx="5692491" cy="1038787"/>
              </a:xfrm>
              <a:prstGeom prst="rect">
                <a:avLst/>
              </a:prstGeom>
              <a:blipFill>
                <a:blip r:embed="rId9"/>
                <a:stretch>
                  <a:fillRect l="-1606" r="-2355" b="-135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31A88C12-BEA2-4594-AA3F-8B2650582B13}"/>
                  </a:ext>
                </a:extLst>
              </p:cNvPr>
              <p:cNvSpPr txBox="1"/>
              <p:nvPr/>
            </p:nvSpPr>
            <p:spPr>
              <a:xfrm>
                <a:off x="838200" y="6027294"/>
                <a:ext cx="3669081" cy="709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</m:e>
                        <m:sub/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31A88C12-BEA2-4594-AA3F-8B2650582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027294"/>
                <a:ext cx="3669081" cy="70949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Elipse 35">
            <a:extLst>
              <a:ext uri="{FF2B5EF4-FFF2-40B4-BE49-F238E27FC236}">
                <a16:creationId xmlns:a16="http://schemas.microsoft.com/office/drawing/2014/main" id="{952A7F1B-B3E2-4643-B8FB-03216AE01215}"/>
              </a:ext>
            </a:extLst>
          </p:cNvPr>
          <p:cNvSpPr/>
          <p:nvPr/>
        </p:nvSpPr>
        <p:spPr>
          <a:xfrm>
            <a:off x="590876" y="3235556"/>
            <a:ext cx="2140972" cy="1885767"/>
          </a:xfrm>
          <a:prstGeom prst="ellipse">
            <a:avLst/>
          </a:prstGeom>
          <a:gradFill flip="none" rotWithShape="1">
            <a:gsLst>
              <a:gs pos="18000">
                <a:schemeClr val="accent3">
                  <a:lumMod val="67000"/>
                </a:schemeClr>
              </a:gs>
              <a:gs pos="55000">
                <a:schemeClr val="accent3">
                  <a:lumMod val="99000"/>
                  <a:lumOff val="1000"/>
                  <a:alpha val="74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/>
              <p:nvPr/>
            </p:nvSpPr>
            <p:spPr>
              <a:xfrm>
                <a:off x="1530166" y="4282736"/>
                <a:ext cx="3897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166" y="4282736"/>
                <a:ext cx="389786" cy="400110"/>
              </a:xfrm>
              <a:prstGeom prst="rect">
                <a:avLst/>
              </a:prstGeom>
              <a:blipFill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810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42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Gradiente da gravidade</a:t>
            </a:r>
          </a:p>
        </p:txBody>
      </p:sp>
      <p:pic>
        <p:nvPicPr>
          <p:cNvPr id="4" name="Imagem 3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7D88EFF6-65A9-4BA6-84BE-16E826D49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93" y="640080"/>
            <a:ext cx="5578816" cy="5578816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9E6A5CF5-DD80-4FB2-8D05-C9155122F025}" type="slidenum">
              <a:rPr lang="en-US" smtClean="0"/>
              <a:pPr algn="l"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01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23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3. Modelagem 3D </a:t>
            </a:r>
            <a:r>
              <a:rPr lang="pt-BR" sz="5400" b="1" dirty="0" err="1">
                <a:solidFill>
                  <a:schemeClr val="bg1"/>
                </a:solidFill>
              </a:rPr>
              <a:t>grav</a:t>
            </a:r>
            <a:r>
              <a:rPr lang="pt-BR" sz="5400" b="1" dirty="0">
                <a:solidFill>
                  <a:schemeClr val="bg1"/>
                </a:solidFill>
              </a:rPr>
              <a:t> com prismas </a:t>
            </a:r>
          </a:p>
        </p:txBody>
      </p:sp>
    </p:spTree>
    <p:extLst>
      <p:ext uri="{BB962C8B-B14F-4D97-AF65-F5344CB8AC3E}">
        <p14:creationId xmlns:p14="http://schemas.microsoft.com/office/powerpoint/2010/main" val="309101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710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Efeito gravitacional de uma distribuição de densidade</a:t>
            </a:r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2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3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24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/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323107B9-52F5-4447-92EF-8CED5ACB3CEF}"/>
                  </a:ext>
                </a:extLst>
              </p:cNvPr>
              <p:cNvSpPr txBox="1"/>
              <p:nvPr/>
            </p:nvSpPr>
            <p:spPr>
              <a:xfrm>
                <a:off x="620115" y="6000180"/>
                <a:ext cx="3239798" cy="6262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  <m:sub/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323107B9-52F5-4447-92EF-8CED5ACB3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15" y="6000180"/>
                <a:ext cx="3239798" cy="6262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50FF853-1260-4D5D-B60C-9761E27A09FF}"/>
                  </a:ext>
                </a:extLst>
              </p:cNvPr>
              <p:cNvSpPr txBox="1"/>
              <p:nvPr/>
            </p:nvSpPr>
            <p:spPr>
              <a:xfrm>
                <a:off x="4218608" y="2798999"/>
                <a:ext cx="7800340" cy="1152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𝑌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50FF853-1260-4D5D-B60C-9761E27A0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608" y="2798999"/>
                <a:ext cx="7800340" cy="1152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/>
              <p:nvPr/>
            </p:nvSpPr>
            <p:spPr>
              <a:xfrm>
                <a:off x="1368652" y="4289997"/>
                <a:ext cx="3897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652" y="4289997"/>
                <a:ext cx="389786" cy="400110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ubo 28">
            <a:extLst>
              <a:ext uri="{FF2B5EF4-FFF2-40B4-BE49-F238E27FC236}">
                <a16:creationId xmlns:a16="http://schemas.microsoft.com/office/drawing/2014/main" id="{A6723E23-6753-4835-B4DD-29F6A29DA3CD}"/>
              </a:ext>
            </a:extLst>
          </p:cNvPr>
          <p:cNvSpPr/>
          <p:nvPr/>
        </p:nvSpPr>
        <p:spPr>
          <a:xfrm>
            <a:off x="1176193" y="3355514"/>
            <a:ext cx="812760" cy="1952726"/>
          </a:xfrm>
          <a:prstGeom prst="cube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8615979-CC4B-4EB2-92E7-98F10E0951EC}"/>
              </a:ext>
            </a:extLst>
          </p:cNvPr>
          <p:cNvSpPr txBox="1"/>
          <p:nvPr/>
        </p:nvSpPr>
        <p:spPr>
          <a:xfrm>
            <a:off x="5533006" y="4311786"/>
            <a:ext cx="62898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0" u="none" strike="noStrike" baseline="0" dirty="0">
                <a:latin typeface="+mj-lt"/>
              </a:rPr>
              <a:t>The gravitational potential and its derivative for the prism (Nagy et al., 2000)</a:t>
            </a:r>
            <a:endParaRPr lang="pt-BR" sz="2400" dirty="0">
              <a:latin typeface="+mj-lt"/>
            </a:endParaRP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E24E04A5-4E11-49F2-B315-757E1A2E7E59}"/>
              </a:ext>
            </a:extLst>
          </p:cNvPr>
          <p:cNvSpPr txBox="1">
            <a:spLocks/>
          </p:cNvSpPr>
          <p:nvPr/>
        </p:nvSpPr>
        <p:spPr>
          <a:xfrm>
            <a:off x="5865657" y="1519368"/>
            <a:ext cx="5957234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O </a:t>
            </a:r>
            <a:r>
              <a:rPr lang="pt-BR" sz="2400" dirty="0">
                <a:solidFill>
                  <a:srgbClr val="0070C0"/>
                </a:solidFill>
              </a:rPr>
              <a:t>potencial gravitacional </a:t>
            </a:r>
            <a:r>
              <a:rPr lang="pt-BR" sz="2400" dirty="0"/>
              <a:t>que gera a componente gravitacional de uma </a:t>
            </a:r>
            <a:r>
              <a:rPr lang="pt-BR" sz="2400" dirty="0">
                <a:solidFill>
                  <a:srgbClr val="0070C0"/>
                </a:solidFill>
              </a:rPr>
              <a:t>distribuição de densidade</a:t>
            </a:r>
            <a:r>
              <a:rPr lang="pt-B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0319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52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Efeito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gravitacional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um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prisma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Padrão do plano de fundo&#10;&#10;Descrição gerada automaticamente">
            <a:extLst>
              <a:ext uri="{FF2B5EF4-FFF2-40B4-BE49-F238E27FC236}">
                <a16:creationId xmlns:a16="http://schemas.microsoft.com/office/drawing/2014/main" id="{E732E1E5-19A7-4174-8D7F-6E8405DAF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977245"/>
            <a:ext cx="7864239" cy="5249383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9E6A5CF5-DD80-4FB2-8D05-C9155122F025}" type="slidenum">
              <a:rPr lang="en-US" smtClean="0"/>
              <a:pPr algn="l"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64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26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3.1. Bacia 3D simplificada </a:t>
            </a:r>
          </a:p>
        </p:txBody>
      </p:sp>
    </p:spTree>
    <p:extLst>
      <p:ext uri="{BB962C8B-B14F-4D97-AF65-F5344CB8AC3E}">
        <p14:creationId xmlns:p14="http://schemas.microsoft.com/office/powerpoint/2010/main" val="3450892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74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Bacia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sedimentar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3D</a:t>
            </a:r>
          </a:p>
        </p:txBody>
      </p:sp>
      <p:pic>
        <p:nvPicPr>
          <p:cNvPr id="4" name="Imagem 3" descr="Tela de televisão com desenho&#10;&#10;Descrição gerada automaticamente com confiança média">
            <a:extLst>
              <a:ext uri="{FF2B5EF4-FFF2-40B4-BE49-F238E27FC236}">
                <a16:creationId xmlns:a16="http://schemas.microsoft.com/office/drawing/2014/main" id="{D256D971-59A3-4014-96CB-101071A0B7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3" t="8473" r="8747" b="16806"/>
          <a:stretch/>
        </p:blipFill>
        <p:spPr>
          <a:xfrm>
            <a:off x="4713514" y="171162"/>
            <a:ext cx="6640286" cy="6185188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9E6A5CF5-DD80-4FB2-8D05-C9155122F025}" type="slidenum">
              <a:rPr lang="en-US" smtClean="0"/>
              <a:pPr algn="l"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8" name="Imagem 7" descr="Gráfico, Gráfico de superfície&#10;&#10;Descrição gerada automaticamente">
            <a:extLst>
              <a:ext uri="{FF2B5EF4-FFF2-40B4-BE49-F238E27FC236}">
                <a16:creationId xmlns:a16="http://schemas.microsoft.com/office/drawing/2014/main" id="{3E516AD3-48D5-4D4F-8E1F-71C79FFC8F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3"/>
          <a:stretch/>
        </p:blipFill>
        <p:spPr>
          <a:xfrm>
            <a:off x="594364" y="3392365"/>
            <a:ext cx="3705493" cy="346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31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74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Bacia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sedimentar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3D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9E6A5CF5-DD80-4FB2-8D05-C9155122F025}" type="slidenum">
              <a:rPr lang="en-US" smtClean="0"/>
              <a:pPr algn="l">
                <a:spcAft>
                  <a:spcPts val="600"/>
                </a:spcAft>
              </a:pPr>
              <a:t>28</a:t>
            </a:fld>
            <a:endParaRPr lang="en-US"/>
          </a:p>
        </p:txBody>
      </p:sp>
      <p:pic>
        <p:nvPicPr>
          <p:cNvPr id="5" name="Imagem 4" descr="Tela de computador com fundo azul&#10;&#10;Descrição gerada automaticamente com confiança baixa">
            <a:extLst>
              <a:ext uri="{FF2B5EF4-FFF2-40B4-BE49-F238E27FC236}">
                <a16:creationId xmlns:a16="http://schemas.microsoft.com/office/drawing/2014/main" id="{6535BE74-C485-403C-8FF4-58CD6931D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"/>
          <a:stretch/>
        </p:blipFill>
        <p:spPr>
          <a:xfrm>
            <a:off x="5015526" y="125269"/>
            <a:ext cx="6288314" cy="6550313"/>
          </a:xfrm>
          <a:prstGeom prst="rect">
            <a:avLst/>
          </a:prstGeom>
        </p:spPr>
      </p:pic>
      <p:pic>
        <p:nvPicPr>
          <p:cNvPr id="8" name="Imagem 7" descr="Gráfico, Gráfico de superfície&#10;&#10;Descrição gerada automaticamente">
            <a:extLst>
              <a:ext uri="{FF2B5EF4-FFF2-40B4-BE49-F238E27FC236}">
                <a16:creationId xmlns:a16="http://schemas.microsoft.com/office/drawing/2014/main" id="{1431600B-D84D-4065-AC99-813794FC67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3"/>
          <a:stretch/>
        </p:blipFill>
        <p:spPr>
          <a:xfrm>
            <a:off x="594364" y="3392365"/>
            <a:ext cx="3705493" cy="346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84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29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3.2. </a:t>
            </a:r>
            <a:r>
              <a:rPr lang="pt-BR" sz="5400" b="1" dirty="0" err="1">
                <a:solidFill>
                  <a:schemeClr val="bg1"/>
                </a:solidFill>
              </a:rPr>
              <a:t>Gradiometria</a:t>
            </a:r>
            <a:r>
              <a:rPr lang="pt-BR" sz="5400" b="1" dirty="0">
                <a:solidFill>
                  <a:schemeClr val="bg1"/>
                </a:solidFill>
              </a:rPr>
              <a:t> gravimétrica 3D com prismas </a:t>
            </a:r>
          </a:p>
        </p:txBody>
      </p:sp>
    </p:spTree>
    <p:extLst>
      <p:ext uri="{BB962C8B-B14F-4D97-AF65-F5344CB8AC3E}">
        <p14:creationId xmlns:p14="http://schemas.microsoft.com/office/powerpoint/2010/main" val="3655546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763003" y="3681797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710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Efeito gravitacional de uma distribuição de densidade</a:t>
            </a:r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2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3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/>
              <p:nvPr/>
            </p:nvSpPr>
            <p:spPr>
              <a:xfrm>
                <a:off x="1744559" y="4345397"/>
                <a:ext cx="3897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559" y="4345397"/>
                <a:ext cx="389786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80FB624-26E3-4997-BD27-DA65308DD981}"/>
              </a:ext>
            </a:extLst>
          </p:cNvPr>
          <p:cNvSpPr txBox="1">
            <a:spLocks/>
          </p:cNvSpPr>
          <p:nvPr/>
        </p:nvSpPr>
        <p:spPr>
          <a:xfrm>
            <a:off x="5819504" y="600872"/>
            <a:ext cx="5957234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O </a:t>
            </a:r>
            <a:r>
              <a:rPr lang="pt-BR" sz="2400" dirty="0">
                <a:solidFill>
                  <a:srgbClr val="0070C0"/>
                </a:solidFill>
              </a:rPr>
              <a:t>potencial gravitacional </a:t>
            </a:r>
            <a:r>
              <a:rPr lang="pt-BR" sz="2400" dirty="0"/>
              <a:t>que gera a componente gravitacional de uma </a:t>
            </a:r>
            <a:r>
              <a:rPr lang="pt-BR" sz="2400" dirty="0">
                <a:solidFill>
                  <a:srgbClr val="0070C0"/>
                </a:solidFill>
              </a:rPr>
              <a:t>distribuição de densidade</a:t>
            </a:r>
            <a:r>
              <a:rPr lang="pt-BR" sz="2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46FAEB7-ADD9-4F4D-8D20-F870A85134CF}"/>
                  </a:ext>
                </a:extLst>
              </p:cNvPr>
              <p:cNvSpPr txBox="1"/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246FAEB7-ADD9-4F4D-8D20-F870A8513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C51AEA60-2990-4E08-A41F-897A82F014CD}"/>
                  </a:ext>
                </a:extLst>
              </p:cNvPr>
              <p:cNvSpPr txBox="1"/>
              <p:nvPr/>
            </p:nvSpPr>
            <p:spPr>
              <a:xfrm>
                <a:off x="6492674" y="3782120"/>
                <a:ext cx="3886128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  <m:sub/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C51AEA60-2990-4E08-A41F-897A82F01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674" y="3782120"/>
                <a:ext cx="3886128" cy="751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F3C6D08F-9B88-4717-A5E1-A9834DA782FC}"/>
                  </a:ext>
                </a:extLst>
              </p:cNvPr>
              <p:cNvSpPr txBox="1"/>
              <p:nvPr/>
            </p:nvSpPr>
            <p:spPr>
              <a:xfrm>
                <a:off x="3976398" y="1727821"/>
                <a:ext cx="7800340" cy="1152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𝑌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F3C6D08F-9B88-4717-A5E1-A9834DA78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398" y="1727821"/>
                <a:ext cx="7800340" cy="1152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ítulo 1">
            <a:extLst>
              <a:ext uri="{FF2B5EF4-FFF2-40B4-BE49-F238E27FC236}">
                <a16:creationId xmlns:a16="http://schemas.microsoft.com/office/drawing/2014/main" id="{9A67AE8E-4333-470B-8315-098ED03D8ACB}"/>
              </a:ext>
            </a:extLst>
          </p:cNvPr>
          <p:cNvSpPr txBox="1">
            <a:spLocks/>
          </p:cNvSpPr>
          <p:nvPr/>
        </p:nvSpPr>
        <p:spPr>
          <a:xfrm>
            <a:off x="5589493" y="4761519"/>
            <a:ext cx="5692491" cy="5125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>
                <a:solidFill>
                  <a:srgbClr val="0070C0"/>
                </a:solidFill>
              </a:rPr>
              <a:t>Componente vertical do campo gravitacional</a:t>
            </a:r>
          </a:p>
        </p:txBody>
      </p:sp>
    </p:spTree>
    <p:extLst>
      <p:ext uri="{BB962C8B-B14F-4D97-AF65-F5344CB8AC3E}">
        <p14:creationId xmlns:p14="http://schemas.microsoft.com/office/powerpoint/2010/main" val="1824542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710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Efeito gravitacional de uma distribuição de densidade</a:t>
            </a:r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2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3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30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ítulo 1">
            <a:extLst>
              <a:ext uri="{FF2B5EF4-FFF2-40B4-BE49-F238E27FC236}">
                <a16:creationId xmlns:a16="http://schemas.microsoft.com/office/drawing/2014/main" id="{F932040C-53E5-4E47-B3B1-8EB6427E90F2}"/>
              </a:ext>
            </a:extLst>
          </p:cNvPr>
          <p:cNvSpPr txBox="1">
            <a:spLocks/>
          </p:cNvSpPr>
          <p:nvPr/>
        </p:nvSpPr>
        <p:spPr>
          <a:xfrm>
            <a:off x="5770336" y="672584"/>
            <a:ext cx="5692491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400" dirty="0"/>
              <a:t>O distúrbio de gravidade é a componente vertical do campo gravitacional gerado pela fonte gravimétrica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/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𝑌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𝑌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48" y="5307679"/>
                <a:ext cx="4203202" cy="427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50FF853-1260-4D5D-B60C-9761E27A09FF}"/>
                  </a:ext>
                </a:extLst>
              </p:cNvPr>
              <p:cNvSpPr txBox="1"/>
              <p:nvPr/>
            </p:nvSpPr>
            <p:spPr>
              <a:xfrm>
                <a:off x="4361369" y="1792279"/>
                <a:ext cx="7800340" cy="1152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𝑌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pt-BR" sz="24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4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4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C50FF853-1260-4D5D-B60C-9761E27A0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369" y="1792279"/>
                <a:ext cx="7800340" cy="1152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/>
              <p:nvPr/>
            </p:nvSpPr>
            <p:spPr>
              <a:xfrm>
                <a:off x="1368652" y="4289997"/>
                <a:ext cx="3897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652" y="4289997"/>
                <a:ext cx="389786" cy="400110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ubo 28">
            <a:extLst>
              <a:ext uri="{FF2B5EF4-FFF2-40B4-BE49-F238E27FC236}">
                <a16:creationId xmlns:a16="http://schemas.microsoft.com/office/drawing/2014/main" id="{A6723E23-6753-4835-B4DD-29F6A29DA3CD}"/>
              </a:ext>
            </a:extLst>
          </p:cNvPr>
          <p:cNvSpPr/>
          <p:nvPr/>
        </p:nvSpPr>
        <p:spPr>
          <a:xfrm>
            <a:off x="1176193" y="3355514"/>
            <a:ext cx="812760" cy="1952726"/>
          </a:xfrm>
          <a:prstGeom prst="cube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8615979-CC4B-4EB2-92E7-98F10E0951EC}"/>
              </a:ext>
            </a:extLst>
          </p:cNvPr>
          <p:cNvSpPr txBox="1"/>
          <p:nvPr/>
        </p:nvSpPr>
        <p:spPr>
          <a:xfrm>
            <a:off x="5675767" y="3305066"/>
            <a:ext cx="62898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0" u="none" strike="noStrike" baseline="0" dirty="0">
                <a:latin typeface="+mj-lt"/>
              </a:rPr>
              <a:t>The gravitational potential and its derivative for the prism (Nagy et al., 2000)</a:t>
            </a:r>
            <a:endParaRPr lang="pt-BR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F61A7A34-53BF-456C-9185-BE7C3535BAFF}"/>
                  </a:ext>
                </a:extLst>
              </p:cNvPr>
              <p:cNvSpPr txBox="1"/>
              <p:nvPr/>
            </p:nvSpPr>
            <p:spPr>
              <a:xfrm>
                <a:off x="5485333" y="4555650"/>
                <a:ext cx="2575320" cy="8490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F61A7A34-53BF-456C-9185-BE7C3535B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333" y="4555650"/>
                <a:ext cx="2575320" cy="8490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A4F2C8D3-3129-45A2-9180-FE1B6116F4D9}"/>
                  </a:ext>
                </a:extLst>
              </p:cNvPr>
              <p:cNvSpPr txBox="1"/>
              <p:nvPr/>
            </p:nvSpPr>
            <p:spPr>
              <a:xfrm>
                <a:off x="9040637" y="4531758"/>
                <a:ext cx="3076868" cy="1007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A4F2C8D3-3129-45A2-9180-FE1B6116F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637" y="4531758"/>
                <a:ext cx="3076868" cy="10073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07776A41-52F0-45E1-9FCF-187334D51ADE}"/>
              </a:ext>
            </a:extLst>
          </p:cNvPr>
          <p:cNvSpPr/>
          <p:nvPr/>
        </p:nvSpPr>
        <p:spPr>
          <a:xfrm>
            <a:off x="8262257" y="4850737"/>
            <a:ext cx="576776" cy="308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D9769AE8-D6C2-4366-8E2C-6CEE1E34E1A8}"/>
              </a:ext>
            </a:extLst>
          </p:cNvPr>
          <p:cNvSpPr txBox="1">
            <a:spLocks/>
          </p:cNvSpPr>
          <p:nvPr/>
        </p:nvSpPr>
        <p:spPr>
          <a:xfrm>
            <a:off x="6847125" y="5737764"/>
            <a:ext cx="4086765" cy="4536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rgbClr val="0070C0"/>
                </a:solidFill>
              </a:rPr>
              <a:t>Tensor gradiente de gravidade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DD23FD54-00A0-4E96-922D-481FB33A95D0}"/>
                  </a:ext>
                </a:extLst>
              </p:cNvPr>
              <p:cNvSpPr txBox="1"/>
              <p:nvPr/>
            </p:nvSpPr>
            <p:spPr>
              <a:xfrm>
                <a:off x="838200" y="6027294"/>
                <a:ext cx="3669081" cy="709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</m:e>
                        <m:sub/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DD23FD54-00A0-4E96-922D-481FB33A9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027294"/>
                <a:ext cx="3669081" cy="70949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237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52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Gradiometria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um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prisma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0E25E597-C755-4F38-8B83-C77492371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397" y="171162"/>
            <a:ext cx="6275174" cy="6275174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9E6A5CF5-DD80-4FB2-8D05-C9155122F025}" type="slidenum">
              <a:rPr lang="en-US" smtClean="0"/>
              <a:pPr algn="l">
                <a:spcAft>
                  <a:spcPts val="600"/>
                </a:spcAft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886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32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2631024"/>
            <a:ext cx="11811000" cy="159595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Modelagem do efeito de fontes magnéticas</a:t>
            </a:r>
          </a:p>
        </p:txBody>
      </p:sp>
    </p:spTree>
    <p:extLst>
      <p:ext uri="{BB962C8B-B14F-4D97-AF65-F5344CB8AC3E}">
        <p14:creationId xmlns:p14="http://schemas.microsoft.com/office/powerpoint/2010/main" val="2514559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763003" y="3681797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93BE61D-53FD-4167-93AF-447DDBF5315D}"/>
              </a:ext>
            </a:extLst>
          </p:cNvPr>
          <p:cNvCxnSpPr>
            <a:cxnSpLocks/>
          </p:cNvCxnSpPr>
          <p:nvPr/>
        </p:nvCxnSpPr>
        <p:spPr>
          <a:xfrm flipV="1">
            <a:off x="1563545" y="3939513"/>
            <a:ext cx="918524" cy="839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/>
              <p:nvPr/>
            </p:nvSpPr>
            <p:spPr>
              <a:xfrm>
                <a:off x="2015595" y="1854938"/>
                <a:ext cx="10024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95" y="1854938"/>
                <a:ext cx="1002454" cy="307777"/>
              </a:xfrm>
              <a:prstGeom prst="rect">
                <a:avLst/>
              </a:prstGeom>
              <a:blipFill>
                <a:blip r:embed="rId2"/>
                <a:stretch>
                  <a:fillRect l="-6098" t="-1961" r="-9146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/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blipFill>
                <a:blip r:embed="rId3"/>
                <a:stretch>
                  <a:fillRect l="-2415" t="-5882" r="-6763" b="-352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89085" y="29887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magnética 3D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12304FE-6882-4DD8-A0FD-EAEE493D46FF}"/>
                  </a:ext>
                </a:extLst>
              </p:cNvPr>
              <p:cNvSpPr txBox="1"/>
              <p:nvPr/>
            </p:nvSpPr>
            <p:spPr>
              <a:xfrm>
                <a:off x="4889900" y="1090540"/>
                <a:ext cx="31066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l-G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12304FE-6882-4DD8-A0FD-EAEE493D4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00" y="1090540"/>
                <a:ext cx="3106620" cy="369332"/>
              </a:xfrm>
              <a:prstGeom prst="rect">
                <a:avLst/>
              </a:prstGeom>
              <a:blipFill>
                <a:blip r:embed="rId4"/>
                <a:stretch>
                  <a:fillRect l="-1765" r="-3137"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aixaDeTexto 28">
            <a:extLst>
              <a:ext uri="{FF2B5EF4-FFF2-40B4-BE49-F238E27FC236}">
                <a16:creationId xmlns:a16="http://schemas.microsoft.com/office/drawing/2014/main" id="{9443836C-04FB-401C-B197-DA08C631D9EA}"/>
              </a:ext>
            </a:extLst>
          </p:cNvPr>
          <p:cNvSpPr txBox="1"/>
          <p:nvPr/>
        </p:nvSpPr>
        <p:spPr>
          <a:xfrm>
            <a:off x="4572000" y="1633388"/>
            <a:ext cx="1239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em que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D8EFA9DB-6D11-4FD6-B6F9-812EDE251FBE}"/>
                  </a:ext>
                </a:extLst>
              </p:cNvPr>
              <p:cNvSpPr txBox="1"/>
              <p:nvPr/>
            </p:nvSpPr>
            <p:spPr>
              <a:xfrm>
                <a:off x="4889900" y="2162715"/>
                <a:ext cx="5622135" cy="560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  <m:nary>
                      <m:naryPr>
                        <m:chr m:val="∭"/>
                        <m:limLoc m:val="undOvr"/>
                        <m:ctrlP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𝜐</m:t>
                        </m:r>
                      </m:sub>
                      <m:sup/>
                      <m:e>
                        <m:r>
                          <a:rPr lang="pt-BR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</m:t>
                        </m:r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pt-BR" sz="2400" b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pt-BR" sz="2400" b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𝛁</m:t>
                        </m:r>
                        <m:r>
                          <m:rPr>
                            <m:nor/>
                          </m:rPr>
                          <a:rPr lang="pt-BR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 </m:t>
                        </m:r>
                        <m:f>
                          <m:fPr>
                            <m:ctrlPr>
                              <a:rPr lang="pt-BR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Pr>
                          <m:num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pt-BR" sz="24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r</m:t>
                            </m:r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′</m:t>
                            </m:r>
                          </m:den>
                        </m:f>
                        <m:r>
                          <a:rPr lang="pt-B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𝑑</m:t>
                        </m:r>
                        <m:r>
                          <m:rPr>
                            <m:brk m:alnAt="24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𝜐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′</m:t>
                        </m:r>
                      </m:e>
                    </m:nary>
                  </m:oMath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D8EFA9DB-6D11-4FD6-B6F9-812EDE251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00" y="2162715"/>
                <a:ext cx="5622135" cy="560025"/>
              </a:xfrm>
              <a:prstGeom prst="rect">
                <a:avLst/>
              </a:prstGeom>
              <a:blipFill>
                <a:blip r:embed="rId5"/>
                <a:stretch>
                  <a:fillRect b="-163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aixaDeTexto 30">
            <a:extLst>
              <a:ext uri="{FF2B5EF4-FFF2-40B4-BE49-F238E27FC236}">
                <a16:creationId xmlns:a16="http://schemas.microsoft.com/office/drawing/2014/main" id="{6DC30C7F-CBF8-4D72-864F-DC2B26B4C731}"/>
              </a:ext>
            </a:extLst>
          </p:cNvPr>
          <p:cNvSpPr txBox="1"/>
          <p:nvPr/>
        </p:nvSpPr>
        <p:spPr>
          <a:xfrm>
            <a:off x="4572000" y="2845455"/>
            <a:ext cx="67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que é o potencial magnético escalar.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F2E2C1F-81BD-4854-82DC-B16DCFF042D2}"/>
                  </a:ext>
                </a:extLst>
              </p:cNvPr>
              <p:cNvSpPr txBox="1"/>
              <p:nvPr/>
            </p:nvSpPr>
            <p:spPr>
              <a:xfrm>
                <a:off x="4889900" y="3440748"/>
                <a:ext cx="3566027" cy="6024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pt-BR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B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pt-B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pt-BR" sz="3200" dirty="0"/>
                  <a:t> </a:t>
                </a:r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F2E2C1F-81BD-4854-82DC-B16DCFF04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00" y="3440748"/>
                <a:ext cx="3566027" cy="602409"/>
              </a:xfrm>
              <a:prstGeom prst="rect">
                <a:avLst/>
              </a:prstGeom>
              <a:blipFill>
                <a:blip r:embed="rId6"/>
                <a:stretch>
                  <a:fillRect t="-1010" b="-60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F0F47F2B-52C9-4A38-A9A6-D03221469DD4}"/>
                  </a:ext>
                </a:extLst>
              </p:cNvPr>
              <p:cNvSpPr txBox="1"/>
              <p:nvPr/>
            </p:nvSpPr>
            <p:spPr>
              <a:xfrm>
                <a:off x="4889900" y="4196400"/>
                <a:ext cx="3976923" cy="1190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′)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′)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′)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F0F47F2B-52C9-4A38-A9A6-D03221469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00" y="4196400"/>
                <a:ext cx="3976923" cy="11900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8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9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CaixaDeTexto 42">
            <a:extLst>
              <a:ext uri="{FF2B5EF4-FFF2-40B4-BE49-F238E27FC236}">
                <a16:creationId xmlns:a16="http://schemas.microsoft.com/office/drawing/2014/main" id="{0A044E7A-780C-4611-A673-22FBA56477D7}"/>
              </a:ext>
            </a:extLst>
          </p:cNvPr>
          <p:cNvSpPr txBox="1"/>
          <p:nvPr/>
        </p:nvSpPr>
        <p:spPr>
          <a:xfrm>
            <a:off x="8451989" y="3517110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Função escalar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4FFC6CB-28B7-46BF-B336-C1A3A0844CB3}"/>
              </a:ext>
            </a:extLst>
          </p:cNvPr>
          <p:cNvSpPr txBox="1"/>
          <p:nvPr/>
        </p:nvSpPr>
        <p:spPr>
          <a:xfrm>
            <a:off x="8900043" y="4547891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Vetor magnetização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48E9DB92-7C9F-4C26-8542-55F9679727DB}"/>
              </a:ext>
            </a:extLst>
          </p:cNvPr>
          <p:cNvSpPr txBox="1"/>
          <p:nvPr/>
        </p:nvSpPr>
        <p:spPr>
          <a:xfrm>
            <a:off x="4572000" y="107292"/>
            <a:ext cx="7250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campo magnético gerado por uma fonte arbitrária, em regiões livres de correntes, é dado por  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D7BED2A-4ABD-428D-AD0F-9F932586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3347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763003" y="3681797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93BE61D-53FD-4167-93AF-447DDBF5315D}"/>
              </a:ext>
            </a:extLst>
          </p:cNvPr>
          <p:cNvCxnSpPr>
            <a:cxnSpLocks/>
          </p:cNvCxnSpPr>
          <p:nvPr/>
        </p:nvCxnSpPr>
        <p:spPr>
          <a:xfrm flipV="1">
            <a:off x="1563545" y="3939513"/>
            <a:ext cx="918524" cy="839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/>
              <p:nvPr/>
            </p:nvSpPr>
            <p:spPr>
              <a:xfrm>
                <a:off x="2015595" y="1854938"/>
                <a:ext cx="11515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95" y="1854938"/>
                <a:ext cx="1151534" cy="307777"/>
              </a:xfrm>
              <a:prstGeom prst="rect">
                <a:avLst/>
              </a:prstGeom>
              <a:blipFill>
                <a:blip r:embed="rId2"/>
                <a:stretch>
                  <a:fillRect l="-4233" t="-1961" r="-6878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/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blipFill>
                <a:blip r:embed="rId3"/>
                <a:stretch>
                  <a:fillRect l="-2415" t="-5882" r="-6763" b="-352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89085" y="29887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magnética 3D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53C260F-D4E5-4861-9E18-7C2B3565D166}"/>
              </a:ext>
            </a:extLst>
          </p:cNvPr>
          <p:cNvSpPr txBox="1"/>
          <p:nvPr/>
        </p:nvSpPr>
        <p:spPr>
          <a:xfrm>
            <a:off x="5389710" y="1275206"/>
            <a:ext cx="5622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E, portanto a </a:t>
            </a:r>
            <a:r>
              <a:rPr lang="pt-BR" sz="2400" b="1" dirty="0"/>
              <a:t>Anomalia de campo total</a:t>
            </a:r>
            <a:r>
              <a:rPr lang="pt-BR" sz="2400" dirty="0"/>
              <a:t>...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12304FE-6882-4DD8-A0FD-EAEE493D46FF}"/>
                  </a:ext>
                </a:extLst>
              </p:cNvPr>
              <p:cNvSpPr txBox="1"/>
              <p:nvPr/>
            </p:nvSpPr>
            <p:spPr>
              <a:xfrm>
                <a:off x="5628048" y="3084631"/>
                <a:ext cx="5145457" cy="378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d>
                        <m:dPr>
                          <m:ctrlPr>
                            <a:rPr lang="pt-B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r>
                                <a:rPr lang="pt-B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12304FE-6882-4DD8-A0FD-EAEE493D4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48" y="3084631"/>
                <a:ext cx="5145457" cy="3789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6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7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A522D0F-09A0-4817-936C-D1820FC81C99}"/>
                  </a:ext>
                </a:extLst>
              </p:cNvPr>
              <p:cNvSpPr txBox="1"/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EA522D0F-09A0-4817-936C-D1820FC81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blipFill>
                <a:blip r:embed="rId8"/>
                <a:stretch>
                  <a:fillRect l="-20408" r="-10204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9FCE600-BEC8-4621-BDBD-C1E9855D7F9E}"/>
              </a:ext>
            </a:extLst>
          </p:cNvPr>
          <p:cNvCxnSpPr>
            <a:cxnSpLocks/>
          </p:cNvCxnSpPr>
          <p:nvPr/>
        </p:nvCxnSpPr>
        <p:spPr>
          <a:xfrm flipH="1" flipV="1">
            <a:off x="3072332" y="111962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00C54AD-3D8A-4D11-B27E-130072FF1FBF}"/>
              </a:ext>
            </a:extLst>
          </p:cNvPr>
          <p:cNvSpPr txBox="1"/>
          <p:nvPr/>
        </p:nvSpPr>
        <p:spPr>
          <a:xfrm>
            <a:off x="5389710" y="1880007"/>
            <a:ext cx="5622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Matematicamente, é representada pela expressão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2445AF2-6ADC-4B83-9AE2-F8F52B38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8095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763003" y="3681797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93BE61D-53FD-4167-93AF-447DDBF5315D}"/>
              </a:ext>
            </a:extLst>
          </p:cNvPr>
          <p:cNvCxnSpPr>
            <a:cxnSpLocks/>
          </p:cNvCxnSpPr>
          <p:nvPr/>
        </p:nvCxnSpPr>
        <p:spPr>
          <a:xfrm flipV="1">
            <a:off x="1563545" y="3939513"/>
            <a:ext cx="918524" cy="839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/>
              <p:nvPr/>
            </p:nvSpPr>
            <p:spPr>
              <a:xfrm>
                <a:off x="2015595" y="1854938"/>
                <a:ext cx="11515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95" y="1854938"/>
                <a:ext cx="1151534" cy="307777"/>
              </a:xfrm>
              <a:prstGeom prst="rect">
                <a:avLst/>
              </a:prstGeom>
              <a:blipFill>
                <a:blip r:embed="rId2"/>
                <a:stretch>
                  <a:fillRect l="-4233" t="-1961" r="-6878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/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blipFill>
                <a:blip r:embed="rId3"/>
                <a:stretch>
                  <a:fillRect l="-2415" t="-5882" r="-6763" b="-352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89085" y="29887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magnética 3D</a:t>
            </a:r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6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7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aixaDeTexto 28">
            <a:extLst>
              <a:ext uri="{FF2B5EF4-FFF2-40B4-BE49-F238E27FC236}">
                <a16:creationId xmlns:a16="http://schemas.microsoft.com/office/drawing/2014/main" id="{500C54AD-3D8A-4D11-B27E-130072FF1FBF}"/>
              </a:ext>
            </a:extLst>
          </p:cNvPr>
          <p:cNvSpPr txBox="1"/>
          <p:nvPr/>
        </p:nvSpPr>
        <p:spPr>
          <a:xfrm>
            <a:off x="5389710" y="1880007"/>
            <a:ext cx="5622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Matematicamente, é representada pela expressão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5B85D83-7F87-4F8A-AEC3-41CACBBD1CEB}"/>
              </a:ext>
            </a:extLst>
          </p:cNvPr>
          <p:cNvSpPr/>
          <p:nvPr/>
        </p:nvSpPr>
        <p:spPr>
          <a:xfrm>
            <a:off x="7807569" y="2893208"/>
            <a:ext cx="1237957" cy="830997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8B07E46-4D4E-42BF-9CDB-E5B013C69DDB}"/>
              </a:ext>
            </a:extLst>
          </p:cNvPr>
          <p:cNvSpPr txBox="1"/>
          <p:nvPr/>
        </p:nvSpPr>
        <p:spPr>
          <a:xfrm>
            <a:off x="6001903" y="3782489"/>
            <a:ext cx="4857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Vetor unitário na direção do campo principal 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B5F6682-3246-47E7-A821-2106F4F6F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35</a:t>
            </a:fld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39FCE24-D3ED-4ADF-B695-C44D08E20ED0}"/>
              </a:ext>
            </a:extLst>
          </p:cNvPr>
          <p:cNvSpPr txBox="1"/>
          <p:nvPr/>
        </p:nvSpPr>
        <p:spPr>
          <a:xfrm>
            <a:off x="5389710" y="1275206"/>
            <a:ext cx="5622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E, portanto a </a:t>
            </a:r>
            <a:r>
              <a:rPr lang="pt-BR" sz="2400" b="1" dirty="0"/>
              <a:t>Anomalia de campo total</a:t>
            </a:r>
            <a:r>
              <a:rPr lang="pt-BR" sz="2400" dirty="0"/>
              <a:t>...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B96D4574-D2BC-476F-B7B6-92D458690EFF}"/>
                  </a:ext>
                </a:extLst>
              </p:cNvPr>
              <p:cNvSpPr txBox="1"/>
              <p:nvPr/>
            </p:nvSpPr>
            <p:spPr>
              <a:xfrm>
                <a:off x="5628048" y="3084631"/>
                <a:ext cx="5145457" cy="378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d>
                        <m:dPr>
                          <m:ctrlPr>
                            <a:rPr lang="pt-B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r>
                                <a:rPr lang="pt-B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B96D4574-D2BC-476F-B7B6-92D458690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48" y="3084631"/>
                <a:ext cx="5145457" cy="3789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81ED19CE-5902-4074-9242-15BCC12157B8}"/>
                  </a:ext>
                </a:extLst>
              </p:cNvPr>
              <p:cNvSpPr txBox="1"/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81ED19CE-5902-4074-9242-15BCC1215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blipFill>
                <a:blip r:embed="rId10"/>
                <a:stretch>
                  <a:fillRect l="-20408" r="-10204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B8EFE1A8-1B70-4518-8292-681321B8BC22}"/>
              </a:ext>
            </a:extLst>
          </p:cNvPr>
          <p:cNvCxnSpPr>
            <a:cxnSpLocks/>
          </p:cNvCxnSpPr>
          <p:nvPr/>
        </p:nvCxnSpPr>
        <p:spPr>
          <a:xfrm flipH="1" flipV="1">
            <a:off x="3072332" y="111962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715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763003" y="3681797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93BE61D-53FD-4167-93AF-447DDBF5315D}"/>
              </a:ext>
            </a:extLst>
          </p:cNvPr>
          <p:cNvCxnSpPr>
            <a:cxnSpLocks/>
          </p:cNvCxnSpPr>
          <p:nvPr/>
        </p:nvCxnSpPr>
        <p:spPr>
          <a:xfrm flipV="1">
            <a:off x="1563545" y="3939513"/>
            <a:ext cx="918524" cy="839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/>
              <p:nvPr/>
            </p:nvSpPr>
            <p:spPr>
              <a:xfrm>
                <a:off x="2015595" y="1854938"/>
                <a:ext cx="11515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95" y="1854938"/>
                <a:ext cx="1151534" cy="307777"/>
              </a:xfrm>
              <a:prstGeom prst="rect">
                <a:avLst/>
              </a:prstGeom>
              <a:blipFill>
                <a:blip r:embed="rId2"/>
                <a:stretch>
                  <a:fillRect l="-4233" t="-1961" r="-6878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/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blipFill>
                <a:blip r:embed="rId3"/>
                <a:stretch>
                  <a:fillRect l="-2415" t="-5882" r="-6763" b="-352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89085" y="29887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magnética 3D</a:t>
            </a:r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6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7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aixaDeTexto 28">
            <a:extLst>
              <a:ext uri="{FF2B5EF4-FFF2-40B4-BE49-F238E27FC236}">
                <a16:creationId xmlns:a16="http://schemas.microsoft.com/office/drawing/2014/main" id="{500C54AD-3D8A-4D11-B27E-130072FF1FBF}"/>
              </a:ext>
            </a:extLst>
          </p:cNvPr>
          <p:cNvSpPr txBox="1"/>
          <p:nvPr/>
        </p:nvSpPr>
        <p:spPr>
          <a:xfrm>
            <a:off x="5389710" y="1880007"/>
            <a:ext cx="5622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Matematicamente, é representada pela expressão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5B85D83-7F87-4F8A-AEC3-41CACBBD1CEB}"/>
              </a:ext>
            </a:extLst>
          </p:cNvPr>
          <p:cNvSpPr/>
          <p:nvPr/>
        </p:nvSpPr>
        <p:spPr>
          <a:xfrm>
            <a:off x="8621526" y="2815830"/>
            <a:ext cx="1237957" cy="830997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8B07E46-4D4E-42BF-9CDB-E5B013C69DDB}"/>
              </a:ext>
            </a:extLst>
          </p:cNvPr>
          <p:cNvSpPr txBox="1"/>
          <p:nvPr/>
        </p:nvSpPr>
        <p:spPr>
          <a:xfrm>
            <a:off x="6154602" y="3862134"/>
            <a:ext cx="4857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Campo magnético gerado pela fonte geológica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2985467-CDF9-4FA1-9DDE-360DCAB2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36</a:t>
            </a:fld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D1069D2-1B4C-479D-8850-7B3BFDBDD42C}"/>
              </a:ext>
            </a:extLst>
          </p:cNvPr>
          <p:cNvSpPr txBox="1"/>
          <p:nvPr/>
        </p:nvSpPr>
        <p:spPr>
          <a:xfrm>
            <a:off x="5389710" y="1275206"/>
            <a:ext cx="5622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E, portanto a </a:t>
            </a:r>
            <a:r>
              <a:rPr lang="pt-BR" sz="2400" b="1" dirty="0"/>
              <a:t>Anomalia de campo total</a:t>
            </a:r>
            <a:r>
              <a:rPr lang="pt-BR" sz="2400" dirty="0"/>
              <a:t>...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0BF26294-26B4-4C59-92D8-3CB53E683F65}"/>
                  </a:ext>
                </a:extLst>
              </p:cNvPr>
              <p:cNvSpPr txBox="1"/>
              <p:nvPr/>
            </p:nvSpPr>
            <p:spPr>
              <a:xfrm>
                <a:off x="5628048" y="3084631"/>
                <a:ext cx="5145457" cy="378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d>
                        <m:dPr>
                          <m:ctrlPr>
                            <a:rPr lang="pt-B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r>
                                <a:rPr lang="pt-B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0BF26294-26B4-4C59-92D8-3CB53E683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48" y="3084631"/>
                <a:ext cx="5145457" cy="3789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5636BBE3-1CE6-44FA-81D5-22B50D4F79FF}"/>
                  </a:ext>
                </a:extLst>
              </p:cNvPr>
              <p:cNvSpPr txBox="1"/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5636BBE3-1CE6-44FA-81D5-22B50D4F7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blipFill>
                <a:blip r:embed="rId10"/>
                <a:stretch>
                  <a:fillRect l="-20408" r="-10204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768B3D4E-DB84-4CA1-BE3D-E92F0E24DD40}"/>
              </a:ext>
            </a:extLst>
          </p:cNvPr>
          <p:cNvCxnSpPr>
            <a:cxnSpLocks/>
          </p:cNvCxnSpPr>
          <p:nvPr/>
        </p:nvCxnSpPr>
        <p:spPr>
          <a:xfrm flipH="1" flipV="1">
            <a:off x="3072332" y="111962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178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763003" y="3681797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93BE61D-53FD-4167-93AF-447DDBF5315D}"/>
              </a:ext>
            </a:extLst>
          </p:cNvPr>
          <p:cNvCxnSpPr>
            <a:cxnSpLocks/>
          </p:cNvCxnSpPr>
          <p:nvPr/>
        </p:nvCxnSpPr>
        <p:spPr>
          <a:xfrm flipV="1">
            <a:off x="1563545" y="3939513"/>
            <a:ext cx="918524" cy="839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/>
              <p:nvPr/>
            </p:nvSpPr>
            <p:spPr>
              <a:xfrm>
                <a:off x="2015595" y="1854938"/>
                <a:ext cx="11515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95" y="1854938"/>
                <a:ext cx="1151534" cy="307777"/>
              </a:xfrm>
              <a:prstGeom prst="rect">
                <a:avLst/>
              </a:prstGeom>
              <a:blipFill>
                <a:blip r:embed="rId2"/>
                <a:stretch>
                  <a:fillRect l="-4233" t="-1961" r="-6878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/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578" y="4421168"/>
                <a:ext cx="1260538" cy="307777"/>
              </a:xfrm>
              <a:prstGeom prst="rect">
                <a:avLst/>
              </a:prstGeom>
              <a:blipFill>
                <a:blip r:embed="rId3"/>
                <a:stretch>
                  <a:fillRect l="-2415" t="-5882" r="-6763" b="-352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89085" y="29887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magnética 3D</a:t>
            </a:r>
          </a:p>
        </p:txBody>
      </p:sp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6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7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aixaDeTexto 28">
            <a:extLst>
              <a:ext uri="{FF2B5EF4-FFF2-40B4-BE49-F238E27FC236}">
                <a16:creationId xmlns:a16="http://schemas.microsoft.com/office/drawing/2014/main" id="{500C54AD-3D8A-4D11-B27E-130072FF1FBF}"/>
              </a:ext>
            </a:extLst>
          </p:cNvPr>
          <p:cNvSpPr txBox="1"/>
          <p:nvPr/>
        </p:nvSpPr>
        <p:spPr>
          <a:xfrm>
            <a:off x="5389710" y="1880007"/>
            <a:ext cx="5622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Matematicamente, é representada pela expressão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8B07E46-4D4E-42BF-9CDB-E5B013C69DDB}"/>
              </a:ext>
            </a:extLst>
          </p:cNvPr>
          <p:cNvSpPr txBox="1"/>
          <p:nvPr/>
        </p:nvSpPr>
        <p:spPr>
          <a:xfrm>
            <a:off x="5772154" y="3626450"/>
            <a:ext cx="48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Anomalia de campo total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C5AD174-8DF4-43B4-BAE7-99F3CD038220}"/>
              </a:ext>
            </a:extLst>
          </p:cNvPr>
          <p:cNvSpPr txBox="1"/>
          <p:nvPr/>
        </p:nvSpPr>
        <p:spPr>
          <a:xfrm>
            <a:off x="5389710" y="4345397"/>
            <a:ext cx="5622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Projeção do campo gerado pela fonte na direção do campo geomagnético.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37</a:t>
            </a:fld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7185FE4-D5C1-42C2-9747-59FF5352AE00}"/>
              </a:ext>
            </a:extLst>
          </p:cNvPr>
          <p:cNvSpPr txBox="1"/>
          <p:nvPr/>
        </p:nvSpPr>
        <p:spPr>
          <a:xfrm>
            <a:off x="5389710" y="1275206"/>
            <a:ext cx="5622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E, portanto a </a:t>
            </a:r>
            <a:r>
              <a:rPr lang="pt-BR" sz="2400" b="1" dirty="0"/>
              <a:t>Anomalia de campo total</a:t>
            </a:r>
            <a:r>
              <a:rPr lang="pt-BR" sz="2400" dirty="0"/>
              <a:t>...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652B75B9-1D7B-481A-AF93-31BE6CBCBE5B}"/>
                  </a:ext>
                </a:extLst>
              </p:cNvPr>
              <p:cNvSpPr txBox="1"/>
              <p:nvPr/>
            </p:nvSpPr>
            <p:spPr>
              <a:xfrm>
                <a:off x="5628048" y="3084631"/>
                <a:ext cx="5145457" cy="378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d>
                        <m:dPr>
                          <m:ctrlPr>
                            <a:rPr lang="pt-B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r>
                                <a:rPr lang="pt-B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652B75B9-1D7B-481A-AF93-31BE6CBCB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48" y="3084631"/>
                <a:ext cx="5145457" cy="3789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03992142-C587-49F2-A3C2-C7D1E94A9092}"/>
                  </a:ext>
                </a:extLst>
              </p:cNvPr>
              <p:cNvSpPr txBox="1"/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03992142-C587-49F2-A3C2-C7D1E94A9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702" y="1182872"/>
                <a:ext cx="302712" cy="307777"/>
              </a:xfrm>
              <a:prstGeom prst="rect">
                <a:avLst/>
              </a:prstGeom>
              <a:blipFill>
                <a:blip r:embed="rId10"/>
                <a:stretch>
                  <a:fillRect l="-20408" r="-10204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AABA55D2-C470-4D5C-AEC7-CB4392632419}"/>
              </a:ext>
            </a:extLst>
          </p:cNvPr>
          <p:cNvCxnSpPr>
            <a:cxnSpLocks/>
          </p:cNvCxnSpPr>
          <p:nvPr/>
        </p:nvCxnSpPr>
        <p:spPr>
          <a:xfrm flipH="1" flipV="1">
            <a:off x="3072332" y="1119625"/>
            <a:ext cx="328788" cy="518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067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38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Exemplos com geometrias simples</a:t>
            </a:r>
          </a:p>
        </p:txBody>
      </p:sp>
    </p:spTree>
    <p:extLst>
      <p:ext uri="{BB962C8B-B14F-4D97-AF65-F5344CB8AC3E}">
        <p14:creationId xmlns:p14="http://schemas.microsoft.com/office/powerpoint/2010/main" val="1531471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39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3"/>
            <a:ext cx="11811000" cy="65341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1. Campo magnético e anomalia de campo total de uma esfera</a:t>
            </a:r>
          </a:p>
        </p:txBody>
      </p:sp>
    </p:spTree>
    <p:extLst>
      <p:ext uri="{BB962C8B-B14F-4D97-AF65-F5344CB8AC3E}">
        <p14:creationId xmlns:p14="http://schemas.microsoft.com/office/powerpoint/2010/main" val="3509094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Exemplos com geometrias simples</a:t>
            </a:r>
          </a:p>
        </p:txBody>
      </p:sp>
    </p:spTree>
    <p:extLst>
      <p:ext uri="{BB962C8B-B14F-4D97-AF65-F5344CB8AC3E}">
        <p14:creationId xmlns:p14="http://schemas.microsoft.com/office/powerpoint/2010/main" val="680962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93BE61D-53FD-4167-93AF-447DDBF5315D}"/>
              </a:ext>
            </a:extLst>
          </p:cNvPr>
          <p:cNvCxnSpPr>
            <a:cxnSpLocks/>
          </p:cNvCxnSpPr>
          <p:nvPr/>
        </p:nvCxnSpPr>
        <p:spPr>
          <a:xfrm flipV="1">
            <a:off x="1596765" y="4123604"/>
            <a:ext cx="514798" cy="5715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/>
              <p:nvPr/>
            </p:nvSpPr>
            <p:spPr>
              <a:xfrm>
                <a:off x="2015595" y="1854938"/>
                <a:ext cx="10024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95" y="1854938"/>
                <a:ext cx="1002454" cy="307777"/>
              </a:xfrm>
              <a:prstGeom prst="rect">
                <a:avLst/>
              </a:prstGeom>
              <a:blipFill>
                <a:blip r:embed="rId2"/>
                <a:stretch>
                  <a:fillRect l="-6098" t="-1961" r="-9146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/>
              <p:nvPr/>
            </p:nvSpPr>
            <p:spPr>
              <a:xfrm>
                <a:off x="1103771" y="4701815"/>
                <a:ext cx="12605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771" y="4701815"/>
                <a:ext cx="1260538" cy="307777"/>
              </a:xfrm>
              <a:prstGeom prst="rect">
                <a:avLst/>
              </a:prstGeom>
              <a:blipFill>
                <a:blip r:embed="rId3"/>
                <a:stretch>
                  <a:fillRect l="-2415" t="-5882" r="-6763" b="-352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89085" y="29887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magnética 3D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12304FE-6882-4DD8-A0FD-EAEE493D46FF}"/>
                  </a:ext>
                </a:extLst>
              </p:cNvPr>
              <p:cNvSpPr txBox="1"/>
              <p:nvPr/>
            </p:nvSpPr>
            <p:spPr>
              <a:xfrm>
                <a:off x="4889900" y="1090540"/>
                <a:ext cx="31066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l-G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12304FE-6882-4DD8-A0FD-EAEE493D4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00" y="1090540"/>
                <a:ext cx="3106620" cy="369332"/>
              </a:xfrm>
              <a:prstGeom prst="rect">
                <a:avLst/>
              </a:prstGeom>
              <a:blipFill>
                <a:blip r:embed="rId4"/>
                <a:stretch>
                  <a:fillRect l="-1765" r="-3137"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aixaDeTexto 28">
            <a:extLst>
              <a:ext uri="{FF2B5EF4-FFF2-40B4-BE49-F238E27FC236}">
                <a16:creationId xmlns:a16="http://schemas.microsoft.com/office/drawing/2014/main" id="{9443836C-04FB-401C-B197-DA08C631D9EA}"/>
              </a:ext>
            </a:extLst>
          </p:cNvPr>
          <p:cNvSpPr txBox="1"/>
          <p:nvPr/>
        </p:nvSpPr>
        <p:spPr>
          <a:xfrm>
            <a:off x="4572000" y="1633388"/>
            <a:ext cx="1239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em que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D8EFA9DB-6D11-4FD6-B6F9-812EDE251FBE}"/>
                  </a:ext>
                </a:extLst>
              </p:cNvPr>
              <p:cNvSpPr txBox="1"/>
              <p:nvPr/>
            </p:nvSpPr>
            <p:spPr>
              <a:xfrm>
                <a:off x="4889900" y="2162715"/>
                <a:ext cx="5622135" cy="560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  <m:nary>
                      <m:naryPr>
                        <m:chr m:val="∭"/>
                        <m:limLoc m:val="undOvr"/>
                        <m:ctrlP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𝜐</m:t>
                        </m:r>
                      </m:sub>
                      <m:sup/>
                      <m:e>
                        <m:r>
                          <a:rPr lang="pt-BR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</m:t>
                        </m:r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pt-BR" sz="2400" b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pt-BR" sz="2400" b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𝛁</m:t>
                        </m:r>
                        <m:r>
                          <m:rPr>
                            <m:nor/>
                          </m:rPr>
                          <a:rPr lang="pt-BR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 </m:t>
                        </m:r>
                        <m:f>
                          <m:fPr>
                            <m:ctrlPr>
                              <a:rPr lang="pt-BR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Pr>
                          <m:num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pt-BR" sz="24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r</m:t>
                            </m:r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′</m:t>
                            </m:r>
                          </m:den>
                        </m:f>
                        <m:r>
                          <a:rPr lang="pt-B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𝑑</m:t>
                        </m:r>
                        <m:r>
                          <m:rPr>
                            <m:brk m:alnAt="24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𝜐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′</m:t>
                        </m:r>
                      </m:e>
                    </m:nary>
                  </m:oMath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D8EFA9DB-6D11-4FD6-B6F9-812EDE251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00" y="2162715"/>
                <a:ext cx="5622135" cy="560025"/>
              </a:xfrm>
              <a:prstGeom prst="rect">
                <a:avLst/>
              </a:prstGeom>
              <a:blipFill>
                <a:blip r:embed="rId5"/>
                <a:stretch>
                  <a:fillRect b="-163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aixaDeTexto 30">
            <a:extLst>
              <a:ext uri="{FF2B5EF4-FFF2-40B4-BE49-F238E27FC236}">
                <a16:creationId xmlns:a16="http://schemas.microsoft.com/office/drawing/2014/main" id="{6DC30C7F-CBF8-4D72-864F-DC2B26B4C731}"/>
              </a:ext>
            </a:extLst>
          </p:cNvPr>
          <p:cNvSpPr txBox="1"/>
          <p:nvPr/>
        </p:nvSpPr>
        <p:spPr>
          <a:xfrm>
            <a:off x="4572000" y="2845455"/>
            <a:ext cx="67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que é o potencial magnético escalar.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F2E2C1F-81BD-4854-82DC-B16DCFF042D2}"/>
                  </a:ext>
                </a:extLst>
              </p:cNvPr>
              <p:cNvSpPr txBox="1"/>
              <p:nvPr/>
            </p:nvSpPr>
            <p:spPr>
              <a:xfrm>
                <a:off x="4889900" y="3440748"/>
                <a:ext cx="3566027" cy="6024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pt-BR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B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pt-B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pt-BR" sz="3200" dirty="0"/>
                  <a:t> </a:t>
                </a:r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F2E2C1F-81BD-4854-82DC-B16DCFF04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00" y="3440748"/>
                <a:ext cx="3566027" cy="602409"/>
              </a:xfrm>
              <a:prstGeom prst="rect">
                <a:avLst/>
              </a:prstGeom>
              <a:blipFill>
                <a:blip r:embed="rId6"/>
                <a:stretch>
                  <a:fillRect t="-1010" b="-60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F0F47F2B-52C9-4A38-A9A6-D03221469DD4}"/>
                  </a:ext>
                </a:extLst>
              </p:cNvPr>
              <p:cNvSpPr txBox="1"/>
              <p:nvPr/>
            </p:nvSpPr>
            <p:spPr>
              <a:xfrm>
                <a:off x="4889900" y="4196400"/>
                <a:ext cx="3976923" cy="1190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′)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′)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′)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F0F47F2B-52C9-4A38-A9A6-D03221469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00" y="4196400"/>
                <a:ext cx="3976923" cy="11900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8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9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CaixaDeTexto 42">
            <a:extLst>
              <a:ext uri="{FF2B5EF4-FFF2-40B4-BE49-F238E27FC236}">
                <a16:creationId xmlns:a16="http://schemas.microsoft.com/office/drawing/2014/main" id="{0A044E7A-780C-4611-A673-22FBA56477D7}"/>
              </a:ext>
            </a:extLst>
          </p:cNvPr>
          <p:cNvSpPr txBox="1"/>
          <p:nvPr/>
        </p:nvSpPr>
        <p:spPr>
          <a:xfrm>
            <a:off x="8451989" y="3517110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Função escalar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4FFC6CB-28B7-46BF-B336-C1A3A0844CB3}"/>
              </a:ext>
            </a:extLst>
          </p:cNvPr>
          <p:cNvSpPr txBox="1"/>
          <p:nvPr/>
        </p:nvSpPr>
        <p:spPr>
          <a:xfrm>
            <a:off x="8900043" y="4547891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Vetor magnetização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48E9DB92-7C9F-4C26-8542-55F9679727DB}"/>
              </a:ext>
            </a:extLst>
          </p:cNvPr>
          <p:cNvSpPr txBox="1"/>
          <p:nvPr/>
        </p:nvSpPr>
        <p:spPr>
          <a:xfrm>
            <a:off x="4572000" y="107292"/>
            <a:ext cx="7250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campo magnético gerado por uma fonte arbitrária, em regiões livres de correntes, é dado por  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D7BED2A-4ABD-428D-AD0F-9F932586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40</a:t>
            </a:fld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8CE616C3-3462-4F17-B507-ADC93B52895D}"/>
              </a:ext>
            </a:extLst>
          </p:cNvPr>
          <p:cNvSpPr/>
          <p:nvPr/>
        </p:nvSpPr>
        <p:spPr>
          <a:xfrm>
            <a:off x="702585" y="3450411"/>
            <a:ext cx="2140972" cy="1885767"/>
          </a:xfrm>
          <a:prstGeom prst="ellipse">
            <a:avLst/>
          </a:prstGeom>
          <a:gradFill flip="none" rotWithShape="1">
            <a:gsLst>
              <a:gs pos="18000">
                <a:schemeClr val="accent3">
                  <a:lumMod val="67000"/>
                </a:schemeClr>
              </a:gs>
              <a:gs pos="55000">
                <a:schemeClr val="accent3">
                  <a:lumMod val="99000"/>
                  <a:lumOff val="1000"/>
                  <a:alpha val="74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6FEA781B-AEC3-4AF4-A295-AD127931A876}"/>
              </a:ext>
            </a:extLst>
          </p:cNvPr>
          <p:cNvSpPr txBox="1"/>
          <p:nvPr/>
        </p:nvSpPr>
        <p:spPr>
          <a:xfrm>
            <a:off x="1238757" y="6154115"/>
            <a:ext cx="48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Anomalia de campo total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8FAFC02B-CE63-4A93-AFD4-19DA54BD2021}"/>
                  </a:ext>
                </a:extLst>
              </p:cNvPr>
              <p:cNvSpPr txBox="1"/>
              <p:nvPr/>
            </p:nvSpPr>
            <p:spPr>
              <a:xfrm>
                <a:off x="1094651" y="5612296"/>
                <a:ext cx="5145457" cy="378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d>
                        <m:dPr>
                          <m:ctrlPr>
                            <a:rPr lang="pt-B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r>
                                <a:rPr lang="pt-B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8FAFC02B-CE63-4A93-AFD4-19DA54BD2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51" y="5612296"/>
                <a:ext cx="5145457" cy="3789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1642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52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Efeito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uma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esfera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magnetizada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Hemisfério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Sul)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9E6A5CF5-DD80-4FB2-8D05-C9155122F025}" type="slidenum">
              <a:rPr lang="en-US" smtClean="0"/>
              <a:pPr algn="l">
                <a:spcAft>
                  <a:spcPts val="600"/>
                </a:spcAft>
              </a:pPr>
              <a:t>41</a:t>
            </a:fld>
            <a:endParaRPr lang="en-US"/>
          </a:p>
        </p:txBody>
      </p:sp>
      <p:pic>
        <p:nvPicPr>
          <p:cNvPr id="5" name="Imagem 4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F81A7D4C-1978-404F-91A2-B2B4DEEC2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91" y="0"/>
            <a:ext cx="6392594" cy="639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36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42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3"/>
            <a:ext cx="11811000" cy="65341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2. Campo magnético e anomalia de campo total de um prisma</a:t>
            </a:r>
          </a:p>
        </p:txBody>
      </p:sp>
    </p:spTree>
    <p:extLst>
      <p:ext uri="{BB962C8B-B14F-4D97-AF65-F5344CB8AC3E}">
        <p14:creationId xmlns:p14="http://schemas.microsoft.com/office/powerpoint/2010/main" val="3071121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D135AA6-36EB-4205-8884-4A40A352753C}"/>
              </a:ext>
            </a:extLst>
          </p:cNvPr>
          <p:cNvCxnSpPr>
            <a:cxnSpLocks/>
          </p:cNvCxnSpPr>
          <p:nvPr/>
        </p:nvCxnSpPr>
        <p:spPr>
          <a:xfrm flipV="1">
            <a:off x="369108" y="1183869"/>
            <a:ext cx="1682765" cy="17097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A6E5F536-F853-4A6F-9BF2-C3B95D088F87}"/>
              </a:ext>
            </a:extLst>
          </p:cNvPr>
          <p:cNvSpPr txBox="1"/>
          <p:nvPr/>
        </p:nvSpPr>
        <p:spPr>
          <a:xfrm>
            <a:off x="1676852" y="875096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93BE61D-53FD-4167-93AF-447DDBF5315D}"/>
              </a:ext>
            </a:extLst>
          </p:cNvPr>
          <p:cNvCxnSpPr>
            <a:cxnSpLocks/>
          </p:cNvCxnSpPr>
          <p:nvPr/>
        </p:nvCxnSpPr>
        <p:spPr>
          <a:xfrm flipV="1">
            <a:off x="1596765" y="4123604"/>
            <a:ext cx="514798" cy="5715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/>
              <p:nvPr/>
            </p:nvSpPr>
            <p:spPr>
              <a:xfrm>
                <a:off x="2015595" y="1854938"/>
                <a:ext cx="10024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3EC1E8A-26D3-45D5-BAD6-D5476EF46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595" y="1854938"/>
                <a:ext cx="1002454" cy="307777"/>
              </a:xfrm>
              <a:prstGeom prst="rect">
                <a:avLst/>
              </a:prstGeom>
              <a:blipFill>
                <a:blip r:embed="rId2"/>
                <a:stretch>
                  <a:fillRect l="-6098" t="-1961" r="-9146"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/>
              <p:nvPr/>
            </p:nvSpPr>
            <p:spPr>
              <a:xfrm>
                <a:off x="1824489" y="4422597"/>
                <a:ext cx="12605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′,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FCF5364-207B-47BF-9D30-901C1165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489" y="4422597"/>
                <a:ext cx="1260538" cy="307777"/>
              </a:xfrm>
              <a:prstGeom prst="rect">
                <a:avLst/>
              </a:prstGeom>
              <a:blipFill>
                <a:blip r:embed="rId3"/>
                <a:stretch>
                  <a:fillRect l="-2415" t="-5882" r="-6763" b="-352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89085" y="298872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Fonte magnética 3D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12304FE-6882-4DD8-A0FD-EAEE493D46FF}"/>
                  </a:ext>
                </a:extLst>
              </p:cNvPr>
              <p:cNvSpPr txBox="1"/>
              <p:nvPr/>
            </p:nvSpPr>
            <p:spPr>
              <a:xfrm>
                <a:off x="4889900" y="1090540"/>
                <a:ext cx="31066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l-G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212304FE-6882-4DD8-A0FD-EAEE493D4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00" y="1090540"/>
                <a:ext cx="3106620" cy="369332"/>
              </a:xfrm>
              <a:prstGeom prst="rect">
                <a:avLst/>
              </a:prstGeom>
              <a:blipFill>
                <a:blip r:embed="rId4"/>
                <a:stretch>
                  <a:fillRect l="-1765" r="-3137"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aixaDeTexto 28">
            <a:extLst>
              <a:ext uri="{FF2B5EF4-FFF2-40B4-BE49-F238E27FC236}">
                <a16:creationId xmlns:a16="http://schemas.microsoft.com/office/drawing/2014/main" id="{9443836C-04FB-401C-B197-DA08C631D9EA}"/>
              </a:ext>
            </a:extLst>
          </p:cNvPr>
          <p:cNvSpPr txBox="1"/>
          <p:nvPr/>
        </p:nvSpPr>
        <p:spPr>
          <a:xfrm>
            <a:off x="4572000" y="1633388"/>
            <a:ext cx="1239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em que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D8EFA9DB-6D11-4FD6-B6F9-812EDE251FBE}"/>
                  </a:ext>
                </a:extLst>
              </p:cNvPr>
              <p:cNvSpPr txBox="1"/>
              <p:nvPr/>
            </p:nvSpPr>
            <p:spPr>
              <a:xfrm>
                <a:off x="4889900" y="2162715"/>
                <a:ext cx="5622135" cy="560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sub>
                    </m:sSub>
                    <m:nary>
                      <m:naryPr>
                        <m:chr m:val="∭"/>
                        <m:limLoc m:val="undOvr"/>
                        <m:ctrlP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𝜐</m:t>
                        </m:r>
                      </m:sub>
                      <m:sup/>
                      <m:e>
                        <m:r>
                          <a:rPr lang="pt-BR" sz="24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</m:t>
                        </m:r>
                        <m:d>
                          <m:dPr>
                            <m:ctrlP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pt-BR" sz="2400" b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pt-BR" sz="2400" b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pt-BR" sz="24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pt-BR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pt-BR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𝛁</m:t>
                        </m:r>
                        <m:r>
                          <m:rPr>
                            <m:nor/>
                          </m:rPr>
                          <a:rPr lang="pt-BR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 </m:t>
                        </m:r>
                        <m:f>
                          <m:fPr>
                            <m:ctrlPr>
                              <a:rPr lang="pt-BR" sz="2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fPr>
                          <m:num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pt-BR" sz="24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r</m:t>
                            </m:r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′</m:t>
                            </m:r>
                          </m:den>
                        </m:f>
                        <m:r>
                          <a:rPr lang="pt-B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𝑑</m:t>
                        </m:r>
                        <m:r>
                          <m:rPr>
                            <m:brk m:alnAt="24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𝜐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′</m:t>
                        </m:r>
                      </m:e>
                    </m:nary>
                  </m:oMath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D8EFA9DB-6D11-4FD6-B6F9-812EDE251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00" y="2162715"/>
                <a:ext cx="5622135" cy="560025"/>
              </a:xfrm>
              <a:prstGeom prst="rect">
                <a:avLst/>
              </a:prstGeom>
              <a:blipFill>
                <a:blip r:embed="rId5"/>
                <a:stretch>
                  <a:fillRect b="-163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aixaDeTexto 30">
            <a:extLst>
              <a:ext uri="{FF2B5EF4-FFF2-40B4-BE49-F238E27FC236}">
                <a16:creationId xmlns:a16="http://schemas.microsoft.com/office/drawing/2014/main" id="{6DC30C7F-CBF8-4D72-864F-DC2B26B4C731}"/>
              </a:ext>
            </a:extLst>
          </p:cNvPr>
          <p:cNvSpPr txBox="1"/>
          <p:nvPr/>
        </p:nvSpPr>
        <p:spPr>
          <a:xfrm>
            <a:off x="4572000" y="2845455"/>
            <a:ext cx="6738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que é o potencial magnético escalar.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F2E2C1F-81BD-4854-82DC-B16DCFF042D2}"/>
                  </a:ext>
                </a:extLst>
              </p:cNvPr>
              <p:cNvSpPr txBox="1"/>
              <p:nvPr/>
            </p:nvSpPr>
            <p:spPr>
              <a:xfrm>
                <a:off x="4889900" y="3440748"/>
                <a:ext cx="3566027" cy="6024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pt-BR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pt-BR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B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pt-BR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pt-BR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pt-B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pt-BR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pt-B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pt-BR" sz="3200" dirty="0"/>
                  <a:t> </a:t>
                </a:r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9F2E2C1F-81BD-4854-82DC-B16DCFF04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00" y="3440748"/>
                <a:ext cx="3566027" cy="602409"/>
              </a:xfrm>
              <a:prstGeom prst="rect">
                <a:avLst/>
              </a:prstGeom>
              <a:blipFill>
                <a:blip r:embed="rId6"/>
                <a:stretch>
                  <a:fillRect t="-1010" b="-60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F0F47F2B-52C9-4A38-A9A6-D03221469DD4}"/>
                  </a:ext>
                </a:extLst>
              </p:cNvPr>
              <p:cNvSpPr txBox="1"/>
              <p:nvPr/>
            </p:nvSpPr>
            <p:spPr>
              <a:xfrm>
                <a:off x="4889900" y="4196400"/>
                <a:ext cx="3976923" cy="1190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′)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′)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pt-B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′)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F0F47F2B-52C9-4A38-A9A6-D03221469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900" y="4196400"/>
                <a:ext cx="3976923" cy="11900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ubo 33">
            <a:extLst>
              <a:ext uri="{FF2B5EF4-FFF2-40B4-BE49-F238E27FC236}">
                <a16:creationId xmlns:a16="http://schemas.microsoft.com/office/drawing/2014/main" id="{A4B56E09-8B27-48F6-A123-11597482F192}"/>
              </a:ext>
            </a:extLst>
          </p:cNvPr>
          <p:cNvSpPr/>
          <p:nvPr/>
        </p:nvSpPr>
        <p:spPr>
          <a:xfrm>
            <a:off x="1332854" y="4071605"/>
            <a:ext cx="230691" cy="22734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stCxn id="34" idx="0"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8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dirty="0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𝑑</m:t>
                      </m:r>
                      <m:r>
                        <m:rPr>
                          <m:brk m:alnAt="24"/>
                        </m:rPr>
                        <a:rPr lang="el-GR" sz="2000" i="1">
                          <a:latin typeface="Cambria Math" panose="02040503050406030204" pitchFamily="18" charset="0"/>
                          <a:cs typeface="Calibri Light" panose="020F0302020204030204" pitchFamily="34" charset="0"/>
                        </a:rPr>
                        <m:t>𝜐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545" y="4004009"/>
                <a:ext cx="340991" cy="307777"/>
              </a:xfrm>
              <a:prstGeom prst="rect">
                <a:avLst/>
              </a:prstGeom>
              <a:blipFill>
                <a:blip r:embed="rId9"/>
                <a:stretch>
                  <a:fillRect l="-17857" r="-8929"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CaixaDeTexto 42">
            <a:extLst>
              <a:ext uri="{FF2B5EF4-FFF2-40B4-BE49-F238E27FC236}">
                <a16:creationId xmlns:a16="http://schemas.microsoft.com/office/drawing/2014/main" id="{0A044E7A-780C-4611-A673-22FBA56477D7}"/>
              </a:ext>
            </a:extLst>
          </p:cNvPr>
          <p:cNvSpPr txBox="1"/>
          <p:nvPr/>
        </p:nvSpPr>
        <p:spPr>
          <a:xfrm>
            <a:off x="8451989" y="3517110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Função escalar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4FFC6CB-28B7-46BF-B336-C1A3A0844CB3}"/>
              </a:ext>
            </a:extLst>
          </p:cNvPr>
          <p:cNvSpPr txBox="1"/>
          <p:nvPr/>
        </p:nvSpPr>
        <p:spPr>
          <a:xfrm>
            <a:off x="8900043" y="4547891"/>
            <a:ext cx="292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Vetor magnetização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48E9DB92-7C9F-4C26-8542-55F9679727DB}"/>
              </a:ext>
            </a:extLst>
          </p:cNvPr>
          <p:cNvSpPr txBox="1"/>
          <p:nvPr/>
        </p:nvSpPr>
        <p:spPr>
          <a:xfrm>
            <a:off x="4572000" y="107292"/>
            <a:ext cx="7250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campo magnético gerado por uma fonte arbitrária, em regiões livres de correntes, é dado por  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D7BED2A-4ABD-428D-AD0F-9F932586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43</a:t>
            </a:fld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6FEA781B-AEC3-4AF4-A295-AD127931A876}"/>
              </a:ext>
            </a:extLst>
          </p:cNvPr>
          <p:cNvSpPr txBox="1"/>
          <p:nvPr/>
        </p:nvSpPr>
        <p:spPr>
          <a:xfrm>
            <a:off x="1238757" y="6154115"/>
            <a:ext cx="485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Anomalia de campo total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8FAFC02B-CE63-4A93-AFD4-19DA54BD2021}"/>
                  </a:ext>
                </a:extLst>
              </p:cNvPr>
              <p:cNvSpPr txBox="1"/>
              <p:nvPr/>
            </p:nvSpPr>
            <p:spPr>
              <a:xfrm>
                <a:off x="1094651" y="5612296"/>
                <a:ext cx="5145457" cy="378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d>
                        <m:dPr>
                          <m:ctrlPr>
                            <a:rPr lang="pt-B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pt-BR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</m:e>
                            <m:sub>
                              <m:r>
                                <a:rPr lang="pt-B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pt-BR" sz="24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pt-BR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>
                  <a:latin typeface="Cambria Math" panose="02040503050406030204" pitchFamily="18" charset="0"/>
                  <a:ea typeface="Cambria Math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8FAFC02B-CE63-4A93-AFD4-19DA54BD2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51" y="5612296"/>
                <a:ext cx="5145457" cy="3789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Cubo 39">
            <a:extLst>
              <a:ext uri="{FF2B5EF4-FFF2-40B4-BE49-F238E27FC236}">
                <a16:creationId xmlns:a16="http://schemas.microsoft.com/office/drawing/2014/main" id="{53ED983A-FD82-40A6-B9F6-A527CF6E70AA}"/>
              </a:ext>
            </a:extLst>
          </p:cNvPr>
          <p:cNvSpPr/>
          <p:nvPr/>
        </p:nvSpPr>
        <p:spPr>
          <a:xfrm>
            <a:off x="1299218" y="3335423"/>
            <a:ext cx="812760" cy="1952726"/>
          </a:xfrm>
          <a:prstGeom prst="cube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90801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52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Efeito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um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prisma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magnetizado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3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Hemisfério</a:t>
            </a: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Sul)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9E6A5CF5-DD80-4FB2-8D05-C9155122F025}" type="slidenum">
              <a:rPr lang="en-US" smtClean="0"/>
              <a:pPr algn="l">
                <a:spcAft>
                  <a:spcPts val="600"/>
                </a:spcAft>
              </a:pPr>
              <a:t>44</a:t>
            </a:fld>
            <a:endParaRPr lang="en-US"/>
          </a:p>
        </p:txBody>
      </p:sp>
      <p:pic>
        <p:nvPicPr>
          <p:cNvPr id="4" name="Imagem 3" descr="Tela de computador com luz azul&#10;&#10;Descrição gerada automaticamente com confiança média">
            <a:extLst>
              <a:ext uri="{FF2B5EF4-FFF2-40B4-BE49-F238E27FC236}">
                <a16:creationId xmlns:a16="http://schemas.microsoft.com/office/drawing/2014/main" id="{F2B31694-7831-4053-B5EC-5955D8F2C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225" y="-28574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16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45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Em resumo:</a:t>
            </a:r>
          </a:p>
        </p:txBody>
      </p:sp>
    </p:spTree>
    <p:extLst>
      <p:ext uri="{BB962C8B-B14F-4D97-AF65-F5344CB8AC3E}">
        <p14:creationId xmlns:p14="http://schemas.microsoft.com/office/powerpoint/2010/main" val="2706120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FF88581-B07E-428C-9553-14AF221A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46</a:t>
            </a:fld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6F595B7-73F1-4B63-B32D-B6116B0FE571}"/>
              </a:ext>
            </a:extLst>
          </p:cNvPr>
          <p:cNvSpPr/>
          <p:nvPr/>
        </p:nvSpPr>
        <p:spPr>
          <a:xfrm>
            <a:off x="456034" y="3761376"/>
            <a:ext cx="4996180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4D3964DC-79D7-4C2A-B28B-F312F6A074C5}"/>
                  </a:ext>
                </a:extLst>
              </p:cNvPr>
              <p:cNvSpPr txBox="1"/>
              <p:nvPr/>
            </p:nvSpPr>
            <p:spPr>
              <a:xfrm>
                <a:off x="5029172" y="2884024"/>
                <a:ext cx="10999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20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4D3964DC-79D7-4C2A-B28B-F312F6A07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72" y="2884024"/>
                <a:ext cx="1099980" cy="307777"/>
              </a:xfrm>
              <a:prstGeom prst="rect">
                <a:avLst/>
              </a:prstGeom>
              <a:blipFill>
                <a:blip r:embed="rId3"/>
                <a:stretch>
                  <a:fillRect l="-5000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4A24919A-EF84-4FB6-89EF-8EE08FBCE3A8}"/>
              </a:ext>
            </a:extLst>
          </p:cNvPr>
          <p:cNvCxnSpPr>
            <a:cxnSpLocks/>
          </p:cNvCxnSpPr>
          <p:nvPr/>
        </p:nvCxnSpPr>
        <p:spPr>
          <a:xfrm flipH="1">
            <a:off x="456033" y="3581736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662708C-5CF3-4FC5-BB00-5704B80F7FF7}"/>
              </a:ext>
            </a:extLst>
          </p:cNvPr>
          <p:cNvSpPr txBox="1"/>
          <p:nvPr/>
        </p:nvSpPr>
        <p:spPr>
          <a:xfrm>
            <a:off x="444606" y="3037914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sp>
        <p:nvSpPr>
          <p:cNvPr id="54" name="Forma Livre: Forma 53">
            <a:extLst>
              <a:ext uri="{FF2B5EF4-FFF2-40B4-BE49-F238E27FC236}">
                <a16:creationId xmlns:a16="http://schemas.microsoft.com/office/drawing/2014/main" id="{124318A8-8DE5-4402-A9EA-8C19F5CB5FA7}"/>
              </a:ext>
            </a:extLst>
          </p:cNvPr>
          <p:cNvSpPr/>
          <p:nvPr/>
        </p:nvSpPr>
        <p:spPr>
          <a:xfrm>
            <a:off x="1937413" y="4003326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F059378A-1E08-4489-8A80-7263B16D8261}"/>
              </a:ext>
            </a:extLst>
          </p:cNvPr>
          <p:cNvSpPr/>
          <p:nvPr/>
        </p:nvSpPr>
        <p:spPr>
          <a:xfrm rot="9794746">
            <a:off x="1769715" y="3128944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AA9D1531-DFD1-437D-9329-D4125349EF21}"/>
              </a:ext>
            </a:extLst>
          </p:cNvPr>
          <p:cNvSpPr/>
          <p:nvPr/>
        </p:nvSpPr>
        <p:spPr>
          <a:xfrm rot="10037279">
            <a:off x="2673106" y="2835399"/>
            <a:ext cx="975548" cy="23358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16F9A027-518E-41C6-8776-975BE8DAE122}"/>
              </a:ext>
            </a:extLst>
          </p:cNvPr>
          <p:cNvCxnSpPr>
            <a:cxnSpLocks/>
          </p:cNvCxnSpPr>
          <p:nvPr/>
        </p:nvCxnSpPr>
        <p:spPr>
          <a:xfrm flipH="1" flipV="1">
            <a:off x="2688623" y="4115317"/>
            <a:ext cx="163174" cy="699476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13B4A417-FBD9-407B-BE87-2DDE1984DC5D}"/>
              </a:ext>
            </a:extLst>
          </p:cNvPr>
          <p:cNvCxnSpPr>
            <a:cxnSpLocks/>
          </p:cNvCxnSpPr>
          <p:nvPr/>
        </p:nvCxnSpPr>
        <p:spPr>
          <a:xfrm flipH="1" flipV="1">
            <a:off x="4811255" y="2815297"/>
            <a:ext cx="211544" cy="495216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ângulo 58">
            <a:extLst>
              <a:ext uri="{FF2B5EF4-FFF2-40B4-BE49-F238E27FC236}">
                <a16:creationId xmlns:a16="http://schemas.microsoft.com/office/drawing/2014/main" id="{8F24E935-9938-408B-8187-FF27C20D2596}"/>
              </a:ext>
            </a:extLst>
          </p:cNvPr>
          <p:cNvSpPr/>
          <p:nvPr/>
        </p:nvSpPr>
        <p:spPr>
          <a:xfrm>
            <a:off x="6531108" y="3747308"/>
            <a:ext cx="4996180" cy="126257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7B0626D7-6DDC-47D3-B57A-5F3B1C8474E6}"/>
              </a:ext>
            </a:extLst>
          </p:cNvPr>
          <p:cNvCxnSpPr>
            <a:cxnSpLocks/>
          </p:cNvCxnSpPr>
          <p:nvPr/>
        </p:nvCxnSpPr>
        <p:spPr>
          <a:xfrm flipH="1">
            <a:off x="6531107" y="3567668"/>
            <a:ext cx="82101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308243BA-4BBE-4C9B-9789-AD2B71D37866}"/>
              </a:ext>
            </a:extLst>
          </p:cNvPr>
          <p:cNvSpPr txBox="1"/>
          <p:nvPr/>
        </p:nvSpPr>
        <p:spPr>
          <a:xfrm>
            <a:off x="6519680" y="3023846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Norte</a:t>
            </a: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8FEDDB38-1AFF-47AD-9DD6-6FEA399CB3A7}"/>
              </a:ext>
            </a:extLst>
          </p:cNvPr>
          <p:cNvSpPr/>
          <p:nvPr/>
        </p:nvSpPr>
        <p:spPr>
          <a:xfrm>
            <a:off x="8012487" y="3989258"/>
            <a:ext cx="1665595" cy="923458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A15AECC0-0A12-415D-973A-CCE779C7F20A}"/>
              </a:ext>
            </a:extLst>
          </p:cNvPr>
          <p:cNvCxnSpPr>
            <a:cxnSpLocks/>
          </p:cNvCxnSpPr>
          <p:nvPr/>
        </p:nvCxnSpPr>
        <p:spPr>
          <a:xfrm>
            <a:off x="1128361" y="1970796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orma Livre: Forma 68">
            <a:extLst>
              <a:ext uri="{FF2B5EF4-FFF2-40B4-BE49-F238E27FC236}">
                <a16:creationId xmlns:a16="http://schemas.microsoft.com/office/drawing/2014/main" id="{8E78EDBD-BD44-40E8-B0B1-A340F2A9AE48}"/>
              </a:ext>
            </a:extLst>
          </p:cNvPr>
          <p:cNvSpPr/>
          <p:nvPr/>
        </p:nvSpPr>
        <p:spPr>
          <a:xfrm>
            <a:off x="1160908" y="788819"/>
            <a:ext cx="2656767" cy="1940164"/>
          </a:xfrm>
          <a:custGeom>
            <a:avLst/>
            <a:gdLst>
              <a:gd name="connsiteX0" fmla="*/ 0 w 2525485"/>
              <a:gd name="connsiteY0" fmla="*/ 740229 h 1190171"/>
              <a:gd name="connsiteX1" fmla="*/ 72571 w 2525485"/>
              <a:gd name="connsiteY1" fmla="*/ 754743 h 1190171"/>
              <a:gd name="connsiteX2" fmla="*/ 159657 w 2525485"/>
              <a:gd name="connsiteY2" fmla="*/ 783771 h 1190171"/>
              <a:gd name="connsiteX3" fmla="*/ 246742 w 2525485"/>
              <a:gd name="connsiteY3" fmla="*/ 841829 h 1190171"/>
              <a:gd name="connsiteX4" fmla="*/ 333828 w 2525485"/>
              <a:gd name="connsiteY4" fmla="*/ 870857 h 1190171"/>
              <a:gd name="connsiteX5" fmla="*/ 377371 w 2525485"/>
              <a:gd name="connsiteY5" fmla="*/ 899886 h 1190171"/>
              <a:gd name="connsiteX6" fmla="*/ 537028 w 2525485"/>
              <a:gd name="connsiteY6" fmla="*/ 856343 h 1190171"/>
              <a:gd name="connsiteX7" fmla="*/ 638628 w 2525485"/>
              <a:gd name="connsiteY7" fmla="*/ 725714 h 1190171"/>
              <a:gd name="connsiteX8" fmla="*/ 682171 w 2525485"/>
              <a:gd name="connsiteY8" fmla="*/ 638629 h 1190171"/>
              <a:gd name="connsiteX9" fmla="*/ 696685 w 2525485"/>
              <a:gd name="connsiteY9" fmla="*/ 595086 h 1190171"/>
              <a:gd name="connsiteX10" fmla="*/ 740228 w 2525485"/>
              <a:gd name="connsiteY10" fmla="*/ 566057 h 1190171"/>
              <a:gd name="connsiteX11" fmla="*/ 812800 w 2525485"/>
              <a:gd name="connsiteY11" fmla="*/ 435429 h 1190171"/>
              <a:gd name="connsiteX12" fmla="*/ 841828 w 2525485"/>
              <a:gd name="connsiteY12" fmla="*/ 391886 h 1190171"/>
              <a:gd name="connsiteX13" fmla="*/ 870857 w 2525485"/>
              <a:gd name="connsiteY13" fmla="*/ 304800 h 1190171"/>
              <a:gd name="connsiteX14" fmla="*/ 885371 w 2525485"/>
              <a:gd name="connsiteY14" fmla="*/ 261257 h 1190171"/>
              <a:gd name="connsiteX15" fmla="*/ 943428 w 2525485"/>
              <a:gd name="connsiteY15" fmla="*/ 174171 h 1190171"/>
              <a:gd name="connsiteX16" fmla="*/ 1030514 w 2525485"/>
              <a:gd name="connsiteY16" fmla="*/ 116114 h 1190171"/>
              <a:gd name="connsiteX17" fmla="*/ 1103085 w 2525485"/>
              <a:gd name="connsiteY17" fmla="*/ 58057 h 1190171"/>
              <a:gd name="connsiteX18" fmla="*/ 1146628 w 2525485"/>
              <a:gd name="connsiteY18" fmla="*/ 29029 h 1190171"/>
              <a:gd name="connsiteX19" fmla="*/ 1233714 w 2525485"/>
              <a:gd name="connsiteY19" fmla="*/ 0 h 1190171"/>
              <a:gd name="connsiteX20" fmla="*/ 1378857 w 2525485"/>
              <a:gd name="connsiteY20" fmla="*/ 43543 h 1190171"/>
              <a:gd name="connsiteX21" fmla="*/ 1422400 w 2525485"/>
              <a:gd name="connsiteY21" fmla="*/ 72571 h 1190171"/>
              <a:gd name="connsiteX22" fmla="*/ 1451428 w 2525485"/>
              <a:gd name="connsiteY22" fmla="*/ 116114 h 1190171"/>
              <a:gd name="connsiteX23" fmla="*/ 1494971 w 2525485"/>
              <a:gd name="connsiteY23" fmla="*/ 130629 h 1190171"/>
              <a:gd name="connsiteX24" fmla="*/ 1509485 w 2525485"/>
              <a:gd name="connsiteY24" fmla="*/ 174171 h 1190171"/>
              <a:gd name="connsiteX25" fmla="*/ 1538514 w 2525485"/>
              <a:gd name="connsiteY25" fmla="*/ 217714 h 1190171"/>
              <a:gd name="connsiteX26" fmla="*/ 1582057 w 2525485"/>
              <a:gd name="connsiteY26" fmla="*/ 304800 h 1190171"/>
              <a:gd name="connsiteX27" fmla="*/ 1611085 w 2525485"/>
              <a:gd name="connsiteY27" fmla="*/ 391886 h 1190171"/>
              <a:gd name="connsiteX28" fmla="*/ 1625600 w 2525485"/>
              <a:gd name="connsiteY28" fmla="*/ 435429 h 1190171"/>
              <a:gd name="connsiteX29" fmla="*/ 1640114 w 2525485"/>
              <a:gd name="connsiteY29" fmla="*/ 493486 h 1190171"/>
              <a:gd name="connsiteX30" fmla="*/ 1669142 w 2525485"/>
              <a:gd name="connsiteY30" fmla="*/ 537029 h 1190171"/>
              <a:gd name="connsiteX31" fmla="*/ 1683657 w 2525485"/>
              <a:gd name="connsiteY31" fmla="*/ 580571 h 1190171"/>
              <a:gd name="connsiteX32" fmla="*/ 1712685 w 2525485"/>
              <a:gd name="connsiteY32" fmla="*/ 638629 h 1190171"/>
              <a:gd name="connsiteX33" fmla="*/ 1741714 w 2525485"/>
              <a:gd name="connsiteY33" fmla="*/ 725714 h 1190171"/>
              <a:gd name="connsiteX34" fmla="*/ 1770742 w 2525485"/>
              <a:gd name="connsiteY34" fmla="*/ 783771 h 1190171"/>
              <a:gd name="connsiteX35" fmla="*/ 1785257 w 2525485"/>
              <a:gd name="connsiteY35" fmla="*/ 827314 h 1190171"/>
              <a:gd name="connsiteX36" fmla="*/ 1828800 w 2525485"/>
              <a:gd name="connsiteY36" fmla="*/ 856343 h 1190171"/>
              <a:gd name="connsiteX37" fmla="*/ 1857828 w 2525485"/>
              <a:gd name="connsiteY37" fmla="*/ 943429 h 1190171"/>
              <a:gd name="connsiteX38" fmla="*/ 1959428 w 2525485"/>
              <a:gd name="connsiteY38" fmla="*/ 1074057 h 1190171"/>
              <a:gd name="connsiteX39" fmla="*/ 2002971 w 2525485"/>
              <a:gd name="connsiteY39" fmla="*/ 1103086 h 1190171"/>
              <a:gd name="connsiteX40" fmla="*/ 2032000 w 2525485"/>
              <a:gd name="connsiteY40" fmla="*/ 1146629 h 1190171"/>
              <a:gd name="connsiteX41" fmla="*/ 2162628 w 2525485"/>
              <a:gd name="connsiteY41" fmla="*/ 1190171 h 1190171"/>
              <a:gd name="connsiteX42" fmla="*/ 2264228 w 2525485"/>
              <a:gd name="connsiteY42" fmla="*/ 1088571 h 1190171"/>
              <a:gd name="connsiteX43" fmla="*/ 2365828 w 2525485"/>
              <a:gd name="connsiteY43" fmla="*/ 957943 h 1190171"/>
              <a:gd name="connsiteX44" fmla="*/ 2394857 w 2525485"/>
              <a:gd name="connsiteY44" fmla="*/ 914400 h 1190171"/>
              <a:gd name="connsiteX45" fmla="*/ 2438400 w 2525485"/>
              <a:gd name="connsiteY45" fmla="*/ 899886 h 1190171"/>
              <a:gd name="connsiteX46" fmla="*/ 2481942 w 2525485"/>
              <a:gd name="connsiteY46" fmla="*/ 870857 h 1190171"/>
              <a:gd name="connsiteX47" fmla="*/ 2525485 w 2525485"/>
              <a:gd name="connsiteY47" fmla="*/ 812800 h 119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525485" h="1190171">
                <a:moveTo>
                  <a:pt x="0" y="740229"/>
                </a:moveTo>
                <a:cubicBezTo>
                  <a:pt x="24190" y="745067"/>
                  <a:pt x="48771" y="748252"/>
                  <a:pt x="72571" y="754743"/>
                </a:cubicBezTo>
                <a:cubicBezTo>
                  <a:pt x="102092" y="762794"/>
                  <a:pt x="159657" y="783771"/>
                  <a:pt x="159657" y="783771"/>
                </a:cubicBezTo>
                <a:cubicBezTo>
                  <a:pt x="188685" y="803124"/>
                  <a:pt x="213644" y="830797"/>
                  <a:pt x="246742" y="841829"/>
                </a:cubicBezTo>
                <a:lnTo>
                  <a:pt x="333828" y="870857"/>
                </a:lnTo>
                <a:cubicBezTo>
                  <a:pt x="348342" y="880533"/>
                  <a:pt x="359999" y="898307"/>
                  <a:pt x="377371" y="899886"/>
                </a:cubicBezTo>
                <a:cubicBezTo>
                  <a:pt x="472767" y="908558"/>
                  <a:pt x="478036" y="895670"/>
                  <a:pt x="537028" y="856343"/>
                </a:cubicBezTo>
                <a:cubicBezTo>
                  <a:pt x="606471" y="752178"/>
                  <a:pt x="570415" y="793927"/>
                  <a:pt x="638628" y="725714"/>
                </a:cubicBezTo>
                <a:cubicBezTo>
                  <a:pt x="675109" y="616267"/>
                  <a:pt x="625898" y="751174"/>
                  <a:pt x="682171" y="638629"/>
                </a:cubicBezTo>
                <a:cubicBezTo>
                  <a:pt x="689013" y="624945"/>
                  <a:pt x="687128" y="607033"/>
                  <a:pt x="696685" y="595086"/>
                </a:cubicBezTo>
                <a:cubicBezTo>
                  <a:pt x="707582" y="581464"/>
                  <a:pt x="725714" y="575733"/>
                  <a:pt x="740228" y="566057"/>
                </a:cubicBezTo>
                <a:cubicBezTo>
                  <a:pt x="765775" y="489415"/>
                  <a:pt x="746254" y="535247"/>
                  <a:pt x="812800" y="435429"/>
                </a:cubicBezTo>
                <a:cubicBezTo>
                  <a:pt x="822476" y="420915"/>
                  <a:pt x="836312" y="408435"/>
                  <a:pt x="841828" y="391886"/>
                </a:cubicBezTo>
                <a:lnTo>
                  <a:pt x="870857" y="304800"/>
                </a:lnTo>
                <a:cubicBezTo>
                  <a:pt x="875695" y="290286"/>
                  <a:pt x="876884" y="273987"/>
                  <a:pt x="885371" y="261257"/>
                </a:cubicBezTo>
                <a:cubicBezTo>
                  <a:pt x="904723" y="232228"/>
                  <a:pt x="914399" y="193523"/>
                  <a:pt x="943428" y="174171"/>
                </a:cubicBezTo>
                <a:lnTo>
                  <a:pt x="1030514" y="116114"/>
                </a:lnTo>
                <a:cubicBezTo>
                  <a:pt x="1079447" y="42713"/>
                  <a:pt x="1032979" y="93109"/>
                  <a:pt x="1103085" y="58057"/>
                </a:cubicBezTo>
                <a:cubicBezTo>
                  <a:pt x="1118687" y="50256"/>
                  <a:pt x="1130688" y="36114"/>
                  <a:pt x="1146628" y="29029"/>
                </a:cubicBezTo>
                <a:cubicBezTo>
                  <a:pt x="1174590" y="16602"/>
                  <a:pt x="1233714" y="0"/>
                  <a:pt x="1233714" y="0"/>
                </a:cubicBezTo>
                <a:cubicBezTo>
                  <a:pt x="1266170" y="8114"/>
                  <a:pt x="1357652" y="29407"/>
                  <a:pt x="1378857" y="43543"/>
                </a:cubicBezTo>
                <a:lnTo>
                  <a:pt x="1422400" y="72571"/>
                </a:lnTo>
                <a:cubicBezTo>
                  <a:pt x="1432076" y="87085"/>
                  <a:pt x="1437807" y="105217"/>
                  <a:pt x="1451428" y="116114"/>
                </a:cubicBezTo>
                <a:cubicBezTo>
                  <a:pt x="1463375" y="125672"/>
                  <a:pt x="1484153" y="119811"/>
                  <a:pt x="1494971" y="130629"/>
                </a:cubicBezTo>
                <a:cubicBezTo>
                  <a:pt x="1505789" y="141447"/>
                  <a:pt x="1502643" y="160487"/>
                  <a:pt x="1509485" y="174171"/>
                </a:cubicBezTo>
                <a:cubicBezTo>
                  <a:pt x="1517286" y="189773"/>
                  <a:pt x="1528838" y="203200"/>
                  <a:pt x="1538514" y="217714"/>
                </a:cubicBezTo>
                <a:cubicBezTo>
                  <a:pt x="1591446" y="376514"/>
                  <a:pt x="1507027" y="135981"/>
                  <a:pt x="1582057" y="304800"/>
                </a:cubicBezTo>
                <a:cubicBezTo>
                  <a:pt x="1594484" y="332762"/>
                  <a:pt x="1601409" y="362857"/>
                  <a:pt x="1611085" y="391886"/>
                </a:cubicBezTo>
                <a:cubicBezTo>
                  <a:pt x="1615923" y="406400"/>
                  <a:pt x="1621889" y="420586"/>
                  <a:pt x="1625600" y="435429"/>
                </a:cubicBezTo>
                <a:cubicBezTo>
                  <a:pt x="1630438" y="454781"/>
                  <a:pt x="1632256" y="475151"/>
                  <a:pt x="1640114" y="493486"/>
                </a:cubicBezTo>
                <a:cubicBezTo>
                  <a:pt x="1646985" y="509520"/>
                  <a:pt x="1661341" y="521427"/>
                  <a:pt x="1669142" y="537029"/>
                </a:cubicBezTo>
                <a:cubicBezTo>
                  <a:pt x="1675984" y="550713"/>
                  <a:pt x="1677630" y="566509"/>
                  <a:pt x="1683657" y="580571"/>
                </a:cubicBezTo>
                <a:cubicBezTo>
                  <a:pt x="1692180" y="600458"/>
                  <a:pt x="1704649" y="618540"/>
                  <a:pt x="1712685" y="638629"/>
                </a:cubicBezTo>
                <a:cubicBezTo>
                  <a:pt x="1724049" y="667039"/>
                  <a:pt x="1728030" y="698346"/>
                  <a:pt x="1741714" y="725714"/>
                </a:cubicBezTo>
                <a:cubicBezTo>
                  <a:pt x="1751390" y="745066"/>
                  <a:pt x="1762219" y="763884"/>
                  <a:pt x="1770742" y="783771"/>
                </a:cubicBezTo>
                <a:cubicBezTo>
                  <a:pt x="1776769" y="797833"/>
                  <a:pt x="1775699" y="815367"/>
                  <a:pt x="1785257" y="827314"/>
                </a:cubicBezTo>
                <a:cubicBezTo>
                  <a:pt x="1796154" y="840936"/>
                  <a:pt x="1814286" y="846667"/>
                  <a:pt x="1828800" y="856343"/>
                </a:cubicBezTo>
                <a:cubicBezTo>
                  <a:pt x="1838476" y="885372"/>
                  <a:pt x="1840855" y="917969"/>
                  <a:pt x="1857828" y="943429"/>
                </a:cubicBezTo>
                <a:cubicBezTo>
                  <a:pt x="1898287" y="1004117"/>
                  <a:pt x="1908269" y="1031424"/>
                  <a:pt x="1959428" y="1074057"/>
                </a:cubicBezTo>
                <a:cubicBezTo>
                  <a:pt x="1972829" y="1085224"/>
                  <a:pt x="1988457" y="1093410"/>
                  <a:pt x="2002971" y="1103086"/>
                </a:cubicBezTo>
                <a:cubicBezTo>
                  <a:pt x="2012647" y="1117600"/>
                  <a:pt x="2018599" y="1135462"/>
                  <a:pt x="2032000" y="1146629"/>
                </a:cubicBezTo>
                <a:cubicBezTo>
                  <a:pt x="2069952" y="1178255"/>
                  <a:pt x="2116922" y="1181030"/>
                  <a:pt x="2162628" y="1190171"/>
                </a:cubicBezTo>
                <a:cubicBezTo>
                  <a:pt x="2261157" y="1157329"/>
                  <a:pt x="2147772" y="1205024"/>
                  <a:pt x="2264228" y="1088571"/>
                </a:cubicBezTo>
                <a:cubicBezTo>
                  <a:pt x="2332442" y="1020359"/>
                  <a:pt x="2296384" y="1062109"/>
                  <a:pt x="2365828" y="957943"/>
                </a:cubicBezTo>
                <a:cubicBezTo>
                  <a:pt x="2375504" y="943429"/>
                  <a:pt x="2378308" y="919916"/>
                  <a:pt x="2394857" y="914400"/>
                </a:cubicBezTo>
                <a:lnTo>
                  <a:pt x="2438400" y="899886"/>
                </a:lnTo>
                <a:cubicBezTo>
                  <a:pt x="2452914" y="890210"/>
                  <a:pt x="2471045" y="884478"/>
                  <a:pt x="2481942" y="870857"/>
                </a:cubicBezTo>
                <a:cubicBezTo>
                  <a:pt x="2541725" y="796128"/>
                  <a:pt x="2453183" y="848951"/>
                  <a:pt x="2525485" y="812800"/>
                </a:cubicBezTo>
              </a:path>
            </a:pathLst>
          </a:custGeom>
          <a:noFill/>
          <a:ln w="34925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5BE3E5A5-B12B-46C3-BFA1-5856A3607CC5}"/>
              </a:ext>
            </a:extLst>
          </p:cNvPr>
          <p:cNvSpPr txBox="1"/>
          <p:nvPr/>
        </p:nvSpPr>
        <p:spPr>
          <a:xfrm>
            <a:off x="2252360" y="1076527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+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FACB4B8D-4B51-404E-A6F7-C06382DA307D}"/>
              </a:ext>
            </a:extLst>
          </p:cNvPr>
          <p:cNvSpPr txBox="1"/>
          <p:nvPr/>
        </p:nvSpPr>
        <p:spPr>
          <a:xfrm>
            <a:off x="3216510" y="1959541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-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71805F7A-EDA3-47C1-A4C4-43EDE1E37FCC}"/>
              </a:ext>
            </a:extLst>
          </p:cNvPr>
          <p:cNvSpPr txBox="1"/>
          <p:nvPr/>
        </p:nvSpPr>
        <p:spPr>
          <a:xfrm>
            <a:off x="1369812" y="23873"/>
            <a:ext cx="252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Dados magnéticos</a:t>
            </a:r>
          </a:p>
        </p:txBody>
      </p: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BEA43ACA-7B0B-49B7-8A79-3E34E2678FDC}"/>
              </a:ext>
            </a:extLst>
          </p:cNvPr>
          <p:cNvCxnSpPr>
            <a:cxnSpLocks/>
          </p:cNvCxnSpPr>
          <p:nvPr/>
        </p:nvCxnSpPr>
        <p:spPr>
          <a:xfrm>
            <a:off x="7355143" y="1946604"/>
            <a:ext cx="36828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DB23DE08-E7B8-4490-8577-7C7589DEFE75}"/>
              </a:ext>
            </a:extLst>
          </p:cNvPr>
          <p:cNvSpPr txBox="1"/>
          <p:nvPr/>
        </p:nvSpPr>
        <p:spPr>
          <a:xfrm>
            <a:off x="8845284" y="967305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+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75DB0E31-47E0-454D-8D09-3984C8E4737F}"/>
              </a:ext>
            </a:extLst>
          </p:cNvPr>
          <p:cNvSpPr txBox="1"/>
          <p:nvPr/>
        </p:nvSpPr>
        <p:spPr>
          <a:xfrm>
            <a:off x="8187417" y="37752"/>
            <a:ext cx="2843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Dados de gravidade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BDAE8DD3-0C56-4091-ADC3-DB3F844BD095}"/>
              </a:ext>
            </a:extLst>
          </p:cNvPr>
          <p:cNvSpPr txBox="1"/>
          <p:nvPr/>
        </p:nvSpPr>
        <p:spPr>
          <a:xfrm>
            <a:off x="2902791" y="5511757"/>
            <a:ext cx="7673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Uma vez que a gente saiba calcular os efeitos </a:t>
            </a:r>
            <a:r>
              <a:rPr lang="pt-BR" sz="2400" dirty="0">
                <a:solidFill>
                  <a:srgbClr val="0070C0"/>
                </a:solidFill>
              </a:rPr>
              <a:t>gravitacionais</a:t>
            </a:r>
            <a:r>
              <a:rPr lang="pt-BR" sz="2400" dirty="0"/>
              <a:t> e </a:t>
            </a:r>
            <a:r>
              <a:rPr lang="pt-BR" sz="2400" dirty="0">
                <a:solidFill>
                  <a:srgbClr val="0070C0"/>
                </a:solidFill>
              </a:rPr>
              <a:t>magnéticos</a:t>
            </a:r>
            <a:r>
              <a:rPr lang="pt-BR" sz="2400" dirty="0"/>
              <a:t>, conseguimos modelar cenários que nos auxiliam a </a:t>
            </a:r>
            <a:r>
              <a:rPr lang="pt-BR" sz="2400" dirty="0">
                <a:solidFill>
                  <a:srgbClr val="0070C0"/>
                </a:solidFill>
              </a:rPr>
              <a:t>interpretar os dados</a:t>
            </a:r>
            <a:r>
              <a:rPr lang="pt-BR" sz="2400" dirty="0"/>
              <a:t>.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D47A446-3779-4CD1-8300-4B241177BD57}"/>
              </a:ext>
            </a:extLst>
          </p:cNvPr>
          <p:cNvSpPr txBox="1"/>
          <p:nvPr/>
        </p:nvSpPr>
        <p:spPr>
          <a:xfrm>
            <a:off x="8675869" y="4007942"/>
            <a:ext cx="381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+</a:t>
            </a:r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3A34AAF0-2600-4B46-9E95-27076E903E57}"/>
              </a:ext>
            </a:extLst>
          </p:cNvPr>
          <p:cNvSpPr/>
          <p:nvPr/>
        </p:nvSpPr>
        <p:spPr>
          <a:xfrm>
            <a:off x="8034738" y="905065"/>
            <a:ext cx="2323704" cy="1054357"/>
          </a:xfrm>
          <a:custGeom>
            <a:avLst/>
            <a:gdLst>
              <a:gd name="connsiteX0" fmla="*/ 0 w 4937760"/>
              <a:gd name="connsiteY0" fmla="*/ 1730326 h 1730326"/>
              <a:gd name="connsiteX1" fmla="*/ 112542 w 4937760"/>
              <a:gd name="connsiteY1" fmla="*/ 1561513 h 1730326"/>
              <a:gd name="connsiteX2" fmla="*/ 281354 w 4937760"/>
              <a:gd name="connsiteY2" fmla="*/ 1505243 h 1730326"/>
              <a:gd name="connsiteX3" fmla="*/ 365760 w 4937760"/>
              <a:gd name="connsiteY3" fmla="*/ 1448972 h 1730326"/>
              <a:gd name="connsiteX4" fmla="*/ 436099 w 4937760"/>
              <a:gd name="connsiteY4" fmla="*/ 1406769 h 1730326"/>
              <a:gd name="connsiteX5" fmla="*/ 492369 w 4937760"/>
              <a:gd name="connsiteY5" fmla="*/ 1350498 h 1730326"/>
              <a:gd name="connsiteX6" fmla="*/ 562708 w 4937760"/>
              <a:gd name="connsiteY6" fmla="*/ 1252024 h 1730326"/>
              <a:gd name="connsiteX7" fmla="*/ 633046 w 4937760"/>
              <a:gd name="connsiteY7" fmla="*/ 1209821 h 1730326"/>
              <a:gd name="connsiteX8" fmla="*/ 703385 w 4937760"/>
              <a:gd name="connsiteY8" fmla="*/ 1139483 h 1730326"/>
              <a:gd name="connsiteX9" fmla="*/ 872197 w 4937760"/>
              <a:gd name="connsiteY9" fmla="*/ 1055077 h 1730326"/>
              <a:gd name="connsiteX10" fmla="*/ 984739 w 4937760"/>
              <a:gd name="connsiteY10" fmla="*/ 956603 h 1730326"/>
              <a:gd name="connsiteX11" fmla="*/ 1055077 w 4937760"/>
              <a:gd name="connsiteY11" fmla="*/ 858129 h 1730326"/>
              <a:gd name="connsiteX12" fmla="*/ 1097280 w 4937760"/>
              <a:gd name="connsiteY12" fmla="*/ 661181 h 1730326"/>
              <a:gd name="connsiteX13" fmla="*/ 1125416 w 4937760"/>
              <a:gd name="connsiteY13" fmla="*/ 590843 h 1730326"/>
              <a:gd name="connsiteX14" fmla="*/ 1252025 w 4937760"/>
              <a:gd name="connsiteY14" fmla="*/ 478301 h 1730326"/>
              <a:gd name="connsiteX15" fmla="*/ 1294228 w 4937760"/>
              <a:gd name="connsiteY15" fmla="*/ 450166 h 1730326"/>
              <a:gd name="connsiteX16" fmla="*/ 1364566 w 4937760"/>
              <a:gd name="connsiteY16" fmla="*/ 365760 h 1730326"/>
              <a:gd name="connsiteX17" fmla="*/ 1463040 w 4937760"/>
              <a:gd name="connsiteY17" fmla="*/ 239150 h 1730326"/>
              <a:gd name="connsiteX18" fmla="*/ 1505243 w 4937760"/>
              <a:gd name="connsiteY18" fmla="*/ 211015 h 1730326"/>
              <a:gd name="connsiteX19" fmla="*/ 2067951 w 4937760"/>
              <a:gd name="connsiteY19" fmla="*/ 154744 h 1730326"/>
              <a:gd name="connsiteX20" fmla="*/ 2138289 w 4937760"/>
              <a:gd name="connsiteY20" fmla="*/ 112541 h 1730326"/>
              <a:gd name="connsiteX21" fmla="*/ 2180493 w 4937760"/>
              <a:gd name="connsiteY21" fmla="*/ 98473 h 1730326"/>
              <a:gd name="connsiteX22" fmla="*/ 2222696 w 4937760"/>
              <a:gd name="connsiteY22" fmla="*/ 56270 h 1730326"/>
              <a:gd name="connsiteX23" fmla="*/ 2307102 w 4937760"/>
              <a:gd name="connsiteY23" fmla="*/ 0 h 1730326"/>
              <a:gd name="connsiteX24" fmla="*/ 2757268 w 4937760"/>
              <a:gd name="connsiteY24" fmla="*/ 14067 h 1730326"/>
              <a:gd name="connsiteX25" fmla="*/ 2897945 w 4937760"/>
              <a:gd name="connsiteY25" fmla="*/ 112541 h 1730326"/>
              <a:gd name="connsiteX26" fmla="*/ 2926080 w 4937760"/>
              <a:gd name="connsiteY26" fmla="*/ 140677 h 1730326"/>
              <a:gd name="connsiteX27" fmla="*/ 3052689 w 4937760"/>
              <a:gd name="connsiteY27" fmla="*/ 323557 h 1730326"/>
              <a:gd name="connsiteX28" fmla="*/ 3080825 w 4937760"/>
              <a:gd name="connsiteY28" fmla="*/ 407963 h 1730326"/>
              <a:gd name="connsiteX29" fmla="*/ 3108960 w 4937760"/>
              <a:gd name="connsiteY29" fmla="*/ 478301 h 1730326"/>
              <a:gd name="connsiteX30" fmla="*/ 3123028 w 4937760"/>
              <a:gd name="connsiteY30" fmla="*/ 534572 h 1730326"/>
              <a:gd name="connsiteX31" fmla="*/ 3165231 w 4937760"/>
              <a:gd name="connsiteY31" fmla="*/ 604910 h 1730326"/>
              <a:gd name="connsiteX32" fmla="*/ 3193366 w 4937760"/>
              <a:gd name="connsiteY32" fmla="*/ 689317 h 1730326"/>
              <a:gd name="connsiteX33" fmla="*/ 3221502 w 4937760"/>
              <a:gd name="connsiteY33" fmla="*/ 745587 h 1730326"/>
              <a:gd name="connsiteX34" fmla="*/ 3319976 w 4937760"/>
              <a:gd name="connsiteY34" fmla="*/ 872197 h 1730326"/>
              <a:gd name="connsiteX35" fmla="*/ 3502856 w 4937760"/>
              <a:gd name="connsiteY35" fmla="*/ 900332 h 1730326"/>
              <a:gd name="connsiteX36" fmla="*/ 3643533 w 4937760"/>
              <a:gd name="connsiteY36" fmla="*/ 1041009 h 1730326"/>
              <a:gd name="connsiteX37" fmla="*/ 3756074 w 4937760"/>
              <a:gd name="connsiteY37" fmla="*/ 1125415 h 1730326"/>
              <a:gd name="connsiteX38" fmla="*/ 3882683 w 4937760"/>
              <a:gd name="connsiteY38" fmla="*/ 1266092 h 1730326"/>
              <a:gd name="connsiteX39" fmla="*/ 3953022 w 4937760"/>
              <a:gd name="connsiteY39" fmla="*/ 1294227 h 1730326"/>
              <a:gd name="connsiteX40" fmla="*/ 4079631 w 4937760"/>
              <a:gd name="connsiteY40" fmla="*/ 1406769 h 1730326"/>
              <a:gd name="connsiteX41" fmla="*/ 4121834 w 4937760"/>
              <a:gd name="connsiteY41" fmla="*/ 1420837 h 1730326"/>
              <a:gd name="connsiteX42" fmla="*/ 4276579 w 4937760"/>
              <a:gd name="connsiteY42" fmla="*/ 1434904 h 1730326"/>
              <a:gd name="connsiteX43" fmla="*/ 4473526 w 4937760"/>
              <a:gd name="connsiteY43" fmla="*/ 1561513 h 1730326"/>
              <a:gd name="connsiteX44" fmla="*/ 4698609 w 4937760"/>
              <a:gd name="connsiteY44" fmla="*/ 1575581 h 1730326"/>
              <a:gd name="connsiteX45" fmla="*/ 4867422 w 4937760"/>
              <a:gd name="connsiteY45" fmla="*/ 1617784 h 1730326"/>
              <a:gd name="connsiteX46" fmla="*/ 4895557 w 4937760"/>
              <a:gd name="connsiteY46" fmla="*/ 1659987 h 1730326"/>
              <a:gd name="connsiteX47" fmla="*/ 4909625 w 4937760"/>
              <a:gd name="connsiteY47" fmla="*/ 1702190 h 1730326"/>
              <a:gd name="connsiteX48" fmla="*/ 4937760 w 4937760"/>
              <a:gd name="connsiteY48" fmla="*/ 1730326 h 173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37760" h="1730326">
                <a:moveTo>
                  <a:pt x="0" y="1730326"/>
                </a:moveTo>
                <a:cubicBezTo>
                  <a:pt x="19297" y="1672436"/>
                  <a:pt x="35906" y="1580672"/>
                  <a:pt x="112542" y="1561513"/>
                </a:cubicBezTo>
                <a:cubicBezTo>
                  <a:pt x="197558" y="1540259"/>
                  <a:pt x="216458" y="1544180"/>
                  <a:pt x="281354" y="1505243"/>
                </a:cubicBezTo>
                <a:cubicBezTo>
                  <a:pt x="310350" y="1487846"/>
                  <a:pt x="337232" y="1467126"/>
                  <a:pt x="365760" y="1448972"/>
                </a:cubicBezTo>
                <a:cubicBezTo>
                  <a:pt x="388828" y="1434292"/>
                  <a:pt x="414516" y="1423556"/>
                  <a:pt x="436099" y="1406769"/>
                </a:cubicBezTo>
                <a:cubicBezTo>
                  <a:pt x="457037" y="1390483"/>
                  <a:pt x="475106" y="1370638"/>
                  <a:pt x="492369" y="1350498"/>
                </a:cubicBezTo>
                <a:cubicBezTo>
                  <a:pt x="521205" y="1316856"/>
                  <a:pt x="527425" y="1282897"/>
                  <a:pt x="562708" y="1252024"/>
                </a:cubicBezTo>
                <a:cubicBezTo>
                  <a:pt x="583285" y="1234019"/>
                  <a:pt x="611695" y="1226902"/>
                  <a:pt x="633046" y="1209821"/>
                </a:cubicBezTo>
                <a:cubicBezTo>
                  <a:pt x="658938" y="1189107"/>
                  <a:pt x="675547" y="1157496"/>
                  <a:pt x="703385" y="1139483"/>
                </a:cubicBezTo>
                <a:cubicBezTo>
                  <a:pt x="756205" y="1105306"/>
                  <a:pt x="872197" y="1055077"/>
                  <a:pt x="872197" y="1055077"/>
                </a:cubicBezTo>
                <a:cubicBezTo>
                  <a:pt x="977338" y="914888"/>
                  <a:pt x="840029" y="1083224"/>
                  <a:pt x="984739" y="956603"/>
                </a:cubicBezTo>
                <a:cubicBezTo>
                  <a:pt x="998699" y="944388"/>
                  <a:pt x="1041618" y="878318"/>
                  <a:pt x="1055077" y="858129"/>
                </a:cubicBezTo>
                <a:cubicBezTo>
                  <a:pt x="1070389" y="735632"/>
                  <a:pt x="1059099" y="766177"/>
                  <a:pt x="1097280" y="661181"/>
                </a:cubicBezTo>
                <a:cubicBezTo>
                  <a:pt x="1105910" y="637449"/>
                  <a:pt x="1111409" y="611854"/>
                  <a:pt x="1125416" y="590843"/>
                </a:cubicBezTo>
                <a:cubicBezTo>
                  <a:pt x="1145889" y="560133"/>
                  <a:pt x="1225525" y="498176"/>
                  <a:pt x="1252025" y="478301"/>
                </a:cubicBezTo>
                <a:cubicBezTo>
                  <a:pt x="1265551" y="468157"/>
                  <a:pt x="1282273" y="462121"/>
                  <a:pt x="1294228" y="450166"/>
                </a:cubicBezTo>
                <a:cubicBezTo>
                  <a:pt x="1320125" y="424269"/>
                  <a:pt x="1342081" y="394669"/>
                  <a:pt x="1364566" y="365760"/>
                </a:cubicBezTo>
                <a:cubicBezTo>
                  <a:pt x="1423123" y="290473"/>
                  <a:pt x="1359989" y="342202"/>
                  <a:pt x="1463040" y="239150"/>
                </a:cubicBezTo>
                <a:cubicBezTo>
                  <a:pt x="1474995" y="227195"/>
                  <a:pt x="1488498" y="213351"/>
                  <a:pt x="1505243" y="211015"/>
                </a:cubicBezTo>
                <a:cubicBezTo>
                  <a:pt x="1691939" y="184964"/>
                  <a:pt x="2067951" y="154744"/>
                  <a:pt x="2067951" y="154744"/>
                </a:cubicBezTo>
                <a:cubicBezTo>
                  <a:pt x="2091397" y="140676"/>
                  <a:pt x="2113833" y="124769"/>
                  <a:pt x="2138289" y="112541"/>
                </a:cubicBezTo>
                <a:cubicBezTo>
                  <a:pt x="2151552" y="105909"/>
                  <a:pt x="2168155" y="106699"/>
                  <a:pt x="2180493" y="98473"/>
                </a:cubicBezTo>
                <a:cubicBezTo>
                  <a:pt x="2197046" y="87437"/>
                  <a:pt x="2206992" y="68484"/>
                  <a:pt x="2222696" y="56270"/>
                </a:cubicBezTo>
                <a:cubicBezTo>
                  <a:pt x="2249387" y="35510"/>
                  <a:pt x="2278967" y="18757"/>
                  <a:pt x="2307102" y="0"/>
                </a:cubicBezTo>
                <a:cubicBezTo>
                  <a:pt x="2457157" y="4689"/>
                  <a:pt x="2608422" y="-5518"/>
                  <a:pt x="2757268" y="14067"/>
                </a:cubicBezTo>
                <a:cubicBezTo>
                  <a:pt x="2767676" y="15436"/>
                  <a:pt x="2879458" y="97135"/>
                  <a:pt x="2897945" y="112541"/>
                </a:cubicBezTo>
                <a:cubicBezTo>
                  <a:pt x="2908134" y="121032"/>
                  <a:pt x="2917681" y="130412"/>
                  <a:pt x="2926080" y="140677"/>
                </a:cubicBezTo>
                <a:cubicBezTo>
                  <a:pt x="2979979" y="206554"/>
                  <a:pt x="3023178" y="249779"/>
                  <a:pt x="3052689" y="323557"/>
                </a:cubicBezTo>
                <a:cubicBezTo>
                  <a:pt x="3063703" y="351093"/>
                  <a:pt x="3070690" y="380091"/>
                  <a:pt x="3080825" y="407963"/>
                </a:cubicBezTo>
                <a:cubicBezTo>
                  <a:pt x="3089455" y="431695"/>
                  <a:pt x="3100975" y="454345"/>
                  <a:pt x="3108960" y="478301"/>
                </a:cubicBezTo>
                <a:cubicBezTo>
                  <a:pt x="3115074" y="496643"/>
                  <a:pt x="3115176" y="516904"/>
                  <a:pt x="3123028" y="534572"/>
                </a:cubicBezTo>
                <a:cubicBezTo>
                  <a:pt x="3134133" y="559558"/>
                  <a:pt x="3153917" y="580018"/>
                  <a:pt x="3165231" y="604910"/>
                </a:cubicBezTo>
                <a:cubicBezTo>
                  <a:pt x="3177503" y="631909"/>
                  <a:pt x="3182351" y="661781"/>
                  <a:pt x="3193366" y="689317"/>
                </a:cubicBezTo>
                <a:cubicBezTo>
                  <a:pt x="3201154" y="708788"/>
                  <a:pt x="3213241" y="726312"/>
                  <a:pt x="3221502" y="745587"/>
                </a:cubicBezTo>
                <a:cubicBezTo>
                  <a:pt x="3242575" y="794757"/>
                  <a:pt x="3240046" y="859900"/>
                  <a:pt x="3319976" y="872197"/>
                </a:cubicBezTo>
                <a:lnTo>
                  <a:pt x="3502856" y="900332"/>
                </a:lnTo>
                <a:cubicBezTo>
                  <a:pt x="3549748" y="947224"/>
                  <a:pt x="3588355" y="1004224"/>
                  <a:pt x="3643533" y="1041009"/>
                </a:cubicBezTo>
                <a:cubicBezTo>
                  <a:pt x="3682496" y="1066984"/>
                  <a:pt x="3722655" y="1091996"/>
                  <a:pt x="3756074" y="1125415"/>
                </a:cubicBezTo>
                <a:cubicBezTo>
                  <a:pt x="3814286" y="1183627"/>
                  <a:pt x="3811845" y="1216505"/>
                  <a:pt x="3882683" y="1266092"/>
                </a:cubicBezTo>
                <a:cubicBezTo>
                  <a:pt x="3903371" y="1280573"/>
                  <a:pt x="3929576" y="1284849"/>
                  <a:pt x="3953022" y="1294227"/>
                </a:cubicBezTo>
                <a:cubicBezTo>
                  <a:pt x="3991153" y="1332359"/>
                  <a:pt x="4031330" y="1379169"/>
                  <a:pt x="4079631" y="1406769"/>
                </a:cubicBezTo>
                <a:cubicBezTo>
                  <a:pt x="4092506" y="1414126"/>
                  <a:pt x="4107154" y="1418740"/>
                  <a:pt x="4121834" y="1420837"/>
                </a:cubicBezTo>
                <a:cubicBezTo>
                  <a:pt x="4173108" y="1428162"/>
                  <a:pt x="4224997" y="1430215"/>
                  <a:pt x="4276579" y="1434904"/>
                </a:cubicBezTo>
                <a:cubicBezTo>
                  <a:pt x="4399192" y="1557517"/>
                  <a:pt x="4330418" y="1520625"/>
                  <a:pt x="4473526" y="1561513"/>
                </a:cubicBezTo>
                <a:cubicBezTo>
                  <a:pt x="4555008" y="1642995"/>
                  <a:pt x="4454654" y="1556815"/>
                  <a:pt x="4698609" y="1575581"/>
                </a:cubicBezTo>
                <a:cubicBezTo>
                  <a:pt x="4756441" y="1580030"/>
                  <a:pt x="4811151" y="1603716"/>
                  <a:pt x="4867422" y="1617784"/>
                </a:cubicBezTo>
                <a:cubicBezTo>
                  <a:pt x="4876800" y="1631852"/>
                  <a:pt x="4887996" y="1644865"/>
                  <a:pt x="4895557" y="1659987"/>
                </a:cubicBezTo>
                <a:cubicBezTo>
                  <a:pt x="4902189" y="1673250"/>
                  <a:pt x="4901996" y="1689474"/>
                  <a:pt x="4909625" y="1702190"/>
                </a:cubicBezTo>
                <a:cubicBezTo>
                  <a:pt x="4916449" y="1713563"/>
                  <a:pt x="4937760" y="1730326"/>
                  <a:pt x="4937760" y="1730326"/>
                </a:cubicBezTo>
              </a:path>
            </a:pathLst>
          </a:custGeom>
          <a:noFill/>
          <a:ln w="349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15854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47</a:t>
            </a:fld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EFEDE1B-2872-4546-A052-300360619FB2}"/>
              </a:ext>
            </a:extLst>
          </p:cNvPr>
          <p:cNvSpPr txBox="1">
            <a:spLocks/>
          </p:cNvSpPr>
          <p:nvPr/>
        </p:nvSpPr>
        <p:spPr>
          <a:xfrm>
            <a:off x="364909" y="2941011"/>
            <a:ext cx="11462182" cy="975977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dirty="0">
                <a:solidFill>
                  <a:schemeClr val="bg1"/>
                </a:solidFill>
              </a:rPr>
              <a:t>Inversão de dados potenciais</a:t>
            </a:r>
          </a:p>
        </p:txBody>
      </p:sp>
    </p:spTree>
    <p:extLst>
      <p:ext uri="{BB962C8B-B14F-4D97-AF65-F5344CB8AC3E}">
        <p14:creationId xmlns:p14="http://schemas.microsoft.com/office/powerpoint/2010/main" val="3357786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48</a:t>
            </a:fld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652F9B0-2DF4-4A37-BC22-180D0D835E36}"/>
              </a:ext>
            </a:extLst>
          </p:cNvPr>
          <p:cNvSpPr/>
          <p:nvPr/>
        </p:nvSpPr>
        <p:spPr>
          <a:xfrm>
            <a:off x="1042989" y="2550318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5A07CBA6-1F15-4AB7-8AC4-B1E57860CB7D}"/>
              </a:ext>
            </a:extLst>
          </p:cNvPr>
          <p:cNvSpPr/>
          <p:nvPr/>
        </p:nvSpPr>
        <p:spPr>
          <a:xfrm>
            <a:off x="6938964" y="2550317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111F3EA0-281A-4825-A623-CC27975CEFCF}"/>
              </a:ext>
            </a:extLst>
          </p:cNvPr>
          <p:cNvSpPr txBox="1">
            <a:spLocks/>
          </p:cNvSpPr>
          <p:nvPr/>
        </p:nvSpPr>
        <p:spPr>
          <a:xfrm>
            <a:off x="1234736" y="3111179"/>
            <a:ext cx="3817030" cy="6356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solidFill>
                  <a:schemeClr val="bg1"/>
                </a:solidFill>
              </a:rPr>
              <a:t>Dados preditos</a:t>
            </a:r>
          </a:p>
        </p:txBody>
      </p:sp>
      <p:sp>
        <p:nvSpPr>
          <p:cNvPr id="11" name="Seta: em Forma de U 10">
            <a:extLst>
              <a:ext uri="{FF2B5EF4-FFF2-40B4-BE49-F238E27FC236}">
                <a16:creationId xmlns:a16="http://schemas.microsoft.com/office/drawing/2014/main" id="{484647CD-145B-4320-BE45-30355EFF7C59}"/>
              </a:ext>
            </a:extLst>
          </p:cNvPr>
          <p:cNvSpPr/>
          <p:nvPr/>
        </p:nvSpPr>
        <p:spPr>
          <a:xfrm>
            <a:off x="3314701" y="1714499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Seta: em Forma de U 28">
            <a:extLst>
              <a:ext uri="{FF2B5EF4-FFF2-40B4-BE49-F238E27FC236}">
                <a16:creationId xmlns:a16="http://schemas.microsoft.com/office/drawing/2014/main" id="{158D8454-0A39-45F1-AF92-6619BBBAB176}"/>
              </a:ext>
            </a:extLst>
          </p:cNvPr>
          <p:cNvSpPr/>
          <p:nvPr/>
        </p:nvSpPr>
        <p:spPr>
          <a:xfrm rot="10800000">
            <a:off x="3314700" y="4582318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28735138-4ACA-4B5B-A5A8-96C87781AC76}"/>
              </a:ext>
            </a:extLst>
          </p:cNvPr>
          <p:cNvSpPr txBox="1">
            <a:spLocks/>
          </p:cNvSpPr>
          <p:nvPr/>
        </p:nvSpPr>
        <p:spPr>
          <a:xfrm>
            <a:off x="6948486" y="3063315"/>
            <a:ext cx="4200525" cy="6356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solidFill>
                  <a:schemeClr val="bg1"/>
                </a:solidFill>
              </a:rPr>
              <a:t>Dados observados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D18DE7AE-879E-416D-836F-65B37AA84FA0}"/>
              </a:ext>
            </a:extLst>
          </p:cNvPr>
          <p:cNvSpPr txBox="1">
            <a:spLocks/>
          </p:cNvSpPr>
          <p:nvPr/>
        </p:nvSpPr>
        <p:spPr>
          <a:xfrm>
            <a:off x="2569580" y="989805"/>
            <a:ext cx="7798310" cy="6429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Problema direto</a:t>
            </a:r>
            <a:r>
              <a:rPr lang="pt-BR" sz="1800" dirty="0"/>
              <a:t>: </a:t>
            </a:r>
            <a:r>
              <a:rPr lang="pt-BR" sz="1800" i="1" dirty="0"/>
              <a:t>“Sintoniza” manualmente </a:t>
            </a:r>
            <a:r>
              <a:rPr lang="pt-BR" sz="1800" dirty="0"/>
              <a:t>o conjunto de parâmetros e compara com os dados observados.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B704028-E6D5-4AAE-97F1-B8AAA97E3665}"/>
              </a:ext>
            </a:extLst>
          </p:cNvPr>
          <p:cNvSpPr txBox="1">
            <a:spLocks/>
          </p:cNvSpPr>
          <p:nvPr/>
        </p:nvSpPr>
        <p:spPr>
          <a:xfrm>
            <a:off x="2537363" y="5314909"/>
            <a:ext cx="7798310" cy="6429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Problema inverso:</a:t>
            </a:r>
            <a:r>
              <a:rPr lang="pt-BR" sz="1800" dirty="0"/>
              <a:t> </a:t>
            </a:r>
            <a:r>
              <a:rPr lang="pt-BR" sz="1800" i="1" dirty="0"/>
              <a:t>estima automaticamente </a:t>
            </a:r>
            <a:r>
              <a:rPr lang="pt-BR" sz="1800" dirty="0"/>
              <a:t>o conjunto de parâmetros a partir dos dados observados.</a:t>
            </a:r>
          </a:p>
        </p:txBody>
      </p:sp>
    </p:spTree>
    <p:extLst>
      <p:ext uri="{BB962C8B-B14F-4D97-AF65-F5344CB8AC3E}">
        <p14:creationId xmlns:p14="http://schemas.microsoft.com/office/powerpoint/2010/main" val="13922257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49</a:t>
            </a:fld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652F9B0-2DF4-4A37-BC22-180D0D835E36}"/>
              </a:ext>
            </a:extLst>
          </p:cNvPr>
          <p:cNvSpPr/>
          <p:nvPr/>
        </p:nvSpPr>
        <p:spPr>
          <a:xfrm>
            <a:off x="1042989" y="2550318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5A07CBA6-1F15-4AB7-8AC4-B1E57860CB7D}"/>
              </a:ext>
            </a:extLst>
          </p:cNvPr>
          <p:cNvSpPr/>
          <p:nvPr/>
        </p:nvSpPr>
        <p:spPr>
          <a:xfrm>
            <a:off x="6938964" y="2550317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111F3EA0-281A-4825-A623-CC27975CEFCF}"/>
              </a:ext>
            </a:extLst>
          </p:cNvPr>
          <p:cNvSpPr txBox="1">
            <a:spLocks/>
          </p:cNvSpPr>
          <p:nvPr/>
        </p:nvSpPr>
        <p:spPr>
          <a:xfrm>
            <a:off x="1234736" y="3111179"/>
            <a:ext cx="3817030" cy="6356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solidFill>
                  <a:schemeClr val="bg1"/>
                </a:solidFill>
              </a:rPr>
              <a:t>Dados preditos</a:t>
            </a:r>
          </a:p>
        </p:txBody>
      </p:sp>
      <p:sp>
        <p:nvSpPr>
          <p:cNvPr id="11" name="Seta: em Forma de U 10">
            <a:extLst>
              <a:ext uri="{FF2B5EF4-FFF2-40B4-BE49-F238E27FC236}">
                <a16:creationId xmlns:a16="http://schemas.microsoft.com/office/drawing/2014/main" id="{484647CD-145B-4320-BE45-30355EFF7C59}"/>
              </a:ext>
            </a:extLst>
          </p:cNvPr>
          <p:cNvSpPr/>
          <p:nvPr/>
        </p:nvSpPr>
        <p:spPr>
          <a:xfrm>
            <a:off x="3314701" y="1714499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Seta: em Forma de U 28">
            <a:extLst>
              <a:ext uri="{FF2B5EF4-FFF2-40B4-BE49-F238E27FC236}">
                <a16:creationId xmlns:a16="http://schemas.microsoft.com/office/drawing/2014/main" id="{158D8454-0A39-45F1-AF92-6619BBBAB176}"/>
              </a:ext>
            </a:extLst>
          </p:cNvPr>
          <p:cNvSpPr/>
          <p:nvPr/>
        </p:nvSpPr>
        <p:spPr>
          <a:xfrm rot="10800000">
            <a:off x="3314700" y="4582318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28735138-4ACA-4B5B-A5A8-96C87781AC76}"/>
              </a:ext>
            </a:extLst>
          </p:cNvPr>
          <p:cNvSpPr txBox="1">
            <a:spLocks/>
          </p:cNvSpPr>
          <p:nvPr/>
        </p:nvSpPr>
        <p:spPr>
          <a:xfrm>
            <a:off x="6948486" y="3063315"/>
            <a:ext cx="4200525" cy="6356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solidFill>
                  <a:schemeClr val="bg1"/>
                </a:solidFill>
              </a:rPr>
              <a:t>Dados observados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D18DE7AE-879E-416D-836F-65B37AA84FA0}"/>
              </a:ext>
            </a:extLst>
          </p:cNvPr>
          <p:cNvSpPr txBox="1">
            <a:spLocks/>
          </p:cNvSpPr>
          <p:nvPr/>
        </p:nvSpPr>
        <p:spPr>
          <a:xfrm>
            <a:off x="2569580" y="989805"/>
            <a:ext cx="7798310" cy="6429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Problema direto</a:t>
            </a:r>
            <a:r>
              <a:rPr lang="pt-BR" sz="1800" dirty="0"/>
              <a:t>: </a:t>
            </a:r>
            <a:r>
              <a:rPr lang="pt-BR" sz="1800" i="1" dirty="0">
                <a:solidFill>
                  <a:srgbClr val="0070C0"/>
                </a:solidFill>
              </a:rPr>
              <a:t>“Sintoniza” manualmente </a:t>
            </a:r>
            <a:r>
              <a:rPr lang="pt-BR" sz="1800" dirty="0"/>
              <a:t>o conjunto de parâmetros e compara com os dados observados.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B704028-E6D5-4AAE-97F1-B8AAA97E3665}"/>
              </a:ext>
            </a:extLst>
          </p:cNvPr>
          <p:cNvSpPr txBox="1">
            <a:spLocks/>
          </p:cNvSpPr>
          <p:nvPr/>
        </p:nvSpPr>
        <p:spPr>
          <a:xfrm>
            <a:off x="2537363" y="5314909"/>
            <a:ext cx="7798310" cy="6429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Problema inverso:</a:t>
            </a:r>
            <a:r>
              <a:rPr lang="pt-BR" sz="1800" dirty="0"/>
              <a:t> </a:t>
            </a:r>
            <a:r>
              <a:rPr lang="pt-BR" sz="1800" i="1" dirty="0">
                <a:solidFill>
                  <a:srgbClr val="0070C0"/>
                </a:solidFill>
              </a:rPr>
              <a:t>estima automaticamente </a:t>
            </a:r>
            <a:r>
              <a:rPr lang="pt-BR" sz="1800" dirty="0"/>
              <a:t>o conjunto de parâmetros a partir dos dados observados.</a:t>
            </a:r>
          </a:p>
        </p:txBody>
      </p:sp>
    </p:spTree>
    <p:extLst>
      <p:ext uri="{BB962C8B-B14F-4D97-AF65-F5344CB8AC3E}">
        <p14:creationId xmlns:p14="http://schemas.microsoft.com/office/powerpoint/2010/main" val="2068053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018252"/>
            <a:ext cx="11811000" cy="82149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dirty="0">
                <a:solidFill>
                  <a:schemeClr val="bg1"/>
                </a:solidFill>
              </a:rPr>
              <a:t>1. Modelagem 2D com polígonos</a:t>
            </a:r>
          </a:p>
        </p:txBody>
      </p:sp>
    </p:spTree>
    <p:extLst>
      <p:ext uri="{BB962C8B-B14F-4D97-AF65-F5344CB8AC3E}">
        <p14:creationId xmlns:p14="http://schemas.microsoft.com/office/powerpoint/2010/main" val="367659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bo 44">
            <a:extLst>
              <a:ext uri="{FF2B5EF4-FFF2-40B4-BE49-F238E27FC236}">
                <a16:creationId xmlns:a16="http://schemas.microsoft.com/office/drawing/2014/main" id="{11D09A1D-1009-407B-B3C4-7D5241C128B9}"/>
              </a:ext>
            </a:extLst>
          </p:cNvPr>
          <p:cNvSpPr/>
          <p:nvPr/>
        </p:nvSpPr>
        <p:spPr>
          <a:xfrm>
            <a:off x="3167248" y="3713073"/>
            <a:ext cx="5808828" cy="2834418"/>
          </a:xfrm>
          <a:prstGeom prst="cube">
            <a:avLst/>
          </a:prstGeom>
          <a:solidFill>
            <a:schemeClr val="bg2">
              <a:lumMod val="50000"/>
              <a:alpha val="99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898A7377-E09D-4186-86D6-DCC71F77E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51" y="1031424"/>
            <a:ext cx="2195509" cy="220450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77519B5-18CE-4155-87EF-0F5DEDFB3CAE}"/>
              </a:ext>
            </a:extLst>
          </p:cNvPr>
          <p:cNvSpPr/>
          <p:nvPr/>
        </p:nvSpPr>
        <p:spPr>
          <a:xfrm>
            <a:off x="1020417" y="2069980"/>
            <a:ext cx="424070" cy="50466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BF610075-A5D1-4DF2-94CB-F7DB0C401639}"/>
              </a:ext>
            </a:extLst>
          </p:cNvPr>
          <p:cNvCxnSpPr>
            <a:cxnSpLocks/>
          </p:cNvCxnSpPr>
          <p:nvPr/>
        </p:nvCxnSpPr>
        <p:spPr>
          <a:xfrm>
            <a:off x="1268361" y="2312502"/>
            <a:ext cx="1561808" cy="229283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ítulo 1">
            <a:extLst>
              <a:ext uri="{FF2B5EF4-FFF2-40B4-BE49-F238E27FC236}">
                <a16:creationId xmlns:a16="http://schemas.microsoft.com/office/drawing/2014/main" id="{B0B90771-E6E0-48D3-AEB2-6D3AF0E8A119}"/>
              </a:ext>
            </a:extLst>
          </p:cNvPr>
          <p:cNvSpPr txBox="1">
            <a:spLocks/>
          </p:cNvSpPr>
          <p:nvPr/>
        </p:nvSpPr>
        <p:spPr>
          <a:xfrm>
            <a:off x="10801" y="3391"/>
            <a:ext cx="2819368" cy="514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Como funciona isso?</a:t>
            </a:r>
          </a:p>
        </p:txBody>
      </p:sp>
      <p:sp>
        <p:nvSpPr>
          <p:cNvPr id="44" name="Cubo 43">
            <a:extLst>
              <a:ext uri="{FF2B5EF4-FFF2-40B4-BE49-F238E27FC236}">
                <a16:creationId xmlns:a16="http://schemas.microsoft.com/office/drawing/2014/main" id="{123355A7-DB69-4771-A420-1949522816B8}"/>
              </a:ext>
            </a:extLst>
          </p:cNvPr>
          <p:cNvSpPr/>
          <p:nvPr/>
        </p:nvSpPr>
        <p:spPr>
          <a:xfrm>
            <a:off x="3167248" y="1683152"/>
            <a:ext cx="5808828" cy="2834418"/>
          </a:xfrm>
          <a:prstGeom prst="cub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4F5C6C5C-93FC-4AF7-8CB1-CA4C7BEDB662}"/>
              </a:ext>
            </a:extLst>
          </p:cNvPr>
          <p:cNvCxnSpPr>
            <a:cxnSpLocks/>
          </p:cNvCxnSpPr>
          <p:nvPr/>
        </p:nvCxnSpPr>
        <p:spPr>
          <a:xfrm>
            <a:off x="3167248" y="2434115"/>
            <a:ext cx="0" cy="2834418"/>
          </a:xfrm>
          <a:prstGeom prst="line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8568D401-A46C-4D69-8DFA-976496621675}"/>
              </a:ext>
            </a:extLst>
          </p:cNvPr>
          <p:cNvCxnSpPr>
            <a:cxnSpLocks/>
          </p:cNvCxnSpPr>
          <p:nvPr/>
        </p:nvCxnSpPr>
        <p:spPr>
          <a:xfrm>
            <a:off x="3167248" y="2434115"/>
            <a:ext cx="5688587" cy="0"/>
          </a:xfrm>
          <a:prstGeom prst="line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7730258B-1D0C-4EE7-A9FB-8A955B5ACB8E}"/>
              </a:ext>
            </a:extLst>
          </p:cNvPr>
          <p:cNvSpPr/>
          <p:nvPr/>
        </p:nvSpPr>
        <p:spPr>
          <a:xfrm>
            <a:off x="3167246" y="1683152"/>
            <a:ext cx="5808827" cy="726976"/>
          </a:xfrm>
          <a:prstGeom prst="parallelogram">
            <a:avLst>
              <a:gd name="adj" fmla="val 100802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EFDEAD49-47D3-489E-8FB7-8159008D4766}"/>
              </a:ext>
            </a:extLst>
          </p:cNvPr>
          <p:cNvCxnSpPr>
            <a:cxnSpLocks/>
          </p:cNvCxnSpPr>
          <p:nvPr/>
        </p:nvCxnSpPr>
        <p:spPr>
          <a:xfrm flipV="1">
            <a:off x="3167247" y="1422400"/>
            <a:ext cx="971445" cy="1011716"/>
          </a:xfrm>
          <a:prstGeom prst="line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ítulo 1">
            <a:extLst>
              <a:ext uri="{FF2B5EF4-FFF2-40B4-BE49-F238E27FC236}">
                <a16:creationId xmlns:a16="http://schemas.microsoft.com/office/drawing/2014/main" id="{80D9D186-C8B3-4892-B0E7-400ADC3E6824}"/>
              </a:ext>
            </a:extLst>
          </p:cNvPr>
          <p:cNvSpPr txBox="1">
            <a:spLocks/>
          </p:cNvSpPr>
          <p:nvPr/>
        </p:nvSpPr>
        <p:spPr>
          <a:xfrm>
            <a:off x="6804767" y="2706423"/>
            <a:ext cx="1950720" cy="2792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Sedimento</a:t>
            </a:r>
          </a:p>
        </p:txBody>
      </p:sp>
      <p:sp>
        <p:nvSpPr>
          <p:cNvPr id="56" name="Título 1">
            <a:extLst>
              <a:ext uri="{FF2B5EF4-FFF2-40B4-BE49-F238E27FC236}">
                <a16:creationId xmlns:a16="http://schemas.microsoft.com/office/drawing/2014/main" id="{371F9BC4-C579-4EF6-8A4C-2784A1FEC430}"/>
              </a:ext>
            </a:extLst>
          </p:cNvPr>
          <p:cNvSpPr txBox="1">
            <a:spLocks/>
          </p:cNvSpPr>
          <p:nvPr/>
        </p:nvSpPr>
        <p:spPr>
          <a:xfrm>
            <a:off x="6687241" y="4633622"/>
            <a:ext cx="1950720" cy="2792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Embasamento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0D281EA0-310B-4D7E-9591-A928F17D30DA}"/>
                  </a:ext>
                </a:extLst>
              </p:cNvPr>
              <p:cNvSpPr txBox="1"/>
              <p:nvPr/>
            </p:nvSpPr>
            <p:spPr>
              <a:xfrm>
                <a:off x="7858126" y="2962110"/>
                <a:ext cx="3677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0D281EA0-310B-4D7E-9591-A928F17D3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126" y="2962110"/>
                <a:ext cx="367793" cy="369332"/>
              </a:xfrm>
              <a:prstGeom prst="rect">
                <a:avLst/>
              </a:prstGeom>
              <a:blipFill>
                <a:blip r:embed="rId3"/>
                <a:stretch>
                  <a:fillRect l="-20000" r="-6667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C7BB9283-34F6-4002-895D-62B89B109C22}"/>
                  </a:ext>
                </a:extLst>
              </p:cNvPr>
              <p:cNvSpPr txBox="1"/>
              <p:nvPr/>
            </p:nvSpPr>
            <p:spPr>
              <a:xfrm>
                <a:off x="7824112" y="4787716"/>
                <a:ext cx="3749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C7BB9283-34F6-4002-895D-62B89B1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12" y="4787716"/>
                <a:ext cx="374910" cy="369332"/>
              </a:xfrm>
              <a:prstGeom prst="rect">
                <a:avLst/>
              </a:prstGeom>
              <a:blipFill>
                <a:blip r:embed="rId4"/>
                <a:stretch>
                  <a:fillRect l="-19355" r="-4839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C4250ED8-1282-4C46-86FE-B08414BFEE27}"/>
                  </a:ext>
                </a:extLst>
              </p:cNvPr>
              <p:cNvSpPr txBox="1"/>
              <p:nvPr/>
            </p:nvSpPr>
            <p:spPr>
              <a:xfrm>
                <a:off x="2789179" y="4945616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C4250ED8-1282-4C46-86FE-B08414BFE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179" y="4945616"/>
                <a:ext cx="223266" cy="369332"/>
              </a:xfrm>
              <a:prstGeom prst="rect">
                <a:avLst/>
              </a:prstGeom>
              <a:blipFill>
                <a:blip r:embed="rId7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18A1062A-7D9F-4F1E-9874-19D7B635207D}"/>
                  </a:ext>
                </a:extLst>
              </p:cNvPr>
              <p:cNvSpPr txBox="1"/>
              <p:nvPr/>
            </p:nvSpPr>
            <p:spPr>
              <a:xfrm>
                <a:off x="3672978" y="1237734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18A1062A-7D9F-4F1E-9874-19D7B6352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978" y="1237734"/>
                <a:ext cx="241733" cy="369332"/>
              </a:xfrm>
              <a:prstGeom prst="rect">
                <a:avLst/>
              </a:prstGeom>
              <a:blipFill>
                <a:blip r:embed="rId8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8F48D926-00D6-4373-B39D-25156F775E9F}"/>
                  </a:ext>
                </a:extLst>
              </p:cNvPr>
              <p:cNvSpPr txBox="1"/>
              <p:nvPr/>
            </p:nvSpPr>
            <p:spPr>
              <a:xfrm>
                <a:off x="8634621" y="2492407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8F48D926-00D6-4373-B39D-25156F775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621" y="2492407"/>
                <a:ext cx="245708" cy="369332"/>
              </a:xfrm>
              <a:prstGeom prst="rect">
                <a:avLst/>
              </a:prstGeom>
              <a:blipFill>
                <a:blip r:embed="rId9"/>
                <a:stretch>
                  <a:fillRect l="-29268" r="-26829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971C9DB7-E59A-430D-9DF1-BD35DC508A13}"/>
              </a:ext>
            </a:extLst>
          </p:cNvPr>
          <p:cNvSpPr/>
          <p:nvPr/>
        </p:nvSpPr>
        <p:spPr>
          <a:xfrm>
            <a:off x="5061361" y="3019383"/>
            <a:ext cx="1900362" cy="1522171"/>
          </a:xfrm>
          <a:custGeom>
            <a:avLst/>
            <a:gdLst>
              <a:gd name="connsiteX0" fmla="*/ 103750 w 1900362"/>
              <a:gd name="connsiteY0" fmla="*/ 1468806 h 1510180"/>
              <a:gd name="connsiteX1" fmla="*/ 5276 w 1900362"/>
              <a:gd name="connsiteY1" fmla="*/ 1103046 h 1510180"/>
              <a:gd name="connsiteX2" fmla="*/ 244427 w 1900362"/>
              <a:gd name="connsiteY2" fmla="*/ 610677 h 1510180"/>
              <a:gd name="connsiteX3" fmla="*/ 413239 w 1900362"/>
              <a:gd name="connsiteY3" fmla="*/ 33902 h 1510180"/>
              <a:gd name="connsiteX4" fmla="*/ 624255 w 1900362"/>
              <a:gd name="connsiteY4" fmla="*/ 76105 h 1510180"/>
              <a:gd name="connsiteX5" fmla="*/ 1665264 w 1900362"/>
              <a:gd name="connsiteY5" fmla="*/ 146443 h 1510180"/>
              <a:gd name="connsiteX6" fmla="*/ 1876279 w 1900362"/>
              <a:gd name="connsiteY6" fmla="*/ 582542 h 1510180"/>
              <a:gd name="connsiteX7" fmla="*/ 1271369 w 1900362"/>
              <a:gd name="connsiteY7" fmla="*/ 498135 h 1510180"/>
              <a:gd name="connsiteX8" fmla="*/ 764932 w 1900362"/>
              <a:gd name="connsiteY8" fmla="*/ 329323 h 1510180"/>
              <a:gd name="connsiteX9" fmla="*/ 483578 w 1900362"/>
              <a:gd name="connsiteY9" fmla="*/ 779489 h 1510180"/>
              <a:gd name="connsiteX10" fmla="*/ 328833 w 1900362"/>
              <a:gd name="connsiteY10" fmla="*/ 1328129 h 1510180"/>
              <a:gd name="connsiteX11" fmla="*/ 385104 w 1900362"/>
              <a:gd name="connsiteY11" fmla="*/ 1482874 h 1510180"/>
              <a:gd name="connsiteX12" fmla="*/ 103750 w 1900362"/>
              <a:gd name="connsiteY12" fmla="*/ 1468806 h 151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0362" h="1510180">
                <a:moveTo>
                  <a:pt x="103750" y="1468806"/>
                </a:moveTo>
                <a:cubicBezTo>
                  <a:pt x="40445" y="1405501"/>
                  <a:pt x="-18170" y="1246067"/>
                  <a:pt x="5276" y="1103046"/>
                </a:cubicBezTo>
                <a:cubicBezTo>
                  <a:pt x="28722" y="960025"/>
                  <a:pt x="176433" y="788868"/>
                  <a:pt x="244427" y="610677"/>
                </a:cubicBezTo>
                <a:cubicBezTo>
                  <a:pt x="312421" y="432486"/>
                  <a:pt x="349934" y="122997"/>
                  <a:pt x="413239" y="33902"/>
                </a:cubicBezTo>
                <a:cubicBezTo>
                  <a:pt x="476544" y="-55193"/>
                  <a:pt x="415584" y="57348"/>
                  <a:pt x="624255" y="76105"/>
                </a:cubicBezTo>
                <a:cubicBezTo>
                  <a:pt x="832926" y="94862"/>
                  <a:pt x="1456593" y="62037"/>
                  <a:pt x="1665264" y="146443"/>
                </a:cubicBezTo>
                <a:cubicBezTo>
                  <a:pt x="1873935" y="230849"/>
                  <a:pt x="1941928" y="523927"/>
                  <a:pt x="1876279" y="582542"/>
                </a:cubicBezTo>
                <a:cubicBezTo>
                  <a:pt x="1810630" y="641157"/>
                  <a:pt x="1456594" y="540338"/>
                  <a:pt x="1271369" y="498135"/>
                </a:cubicBezTo>
                <a:cubicBezTo>
                  <a:pt x="1086144" y="455932"/>
                  <a:pt x="896231" y="282431"/>
                  <a:pt x="764932" y="329323"/>
                </a:cubicBezTo>
                <a:cubicBezTo>
                  <a:pt x="633634" y="376215"/>
                  <a:pt x="556261" y="613021"/>
                  <a:pt x="483578" y="779489"/>
                </a:cubicBezTo>
                <a:cubicBezTo>
                  <a:pt x="410895" y="945957"/>
                  <a:pt x="345245" y="1210898"/>
                  <a:pt x="328833" y="1328129"/>
                </a:cubicBezTo>
                <a:cubicBezTo>
                  <a:pt x="312421" y="1445360"/>
                  <a:pt x="424962" y="1454739"/>
                  <a:pt x="385104" y="1482874"/>
                </a:cubicBezTo>
                <a:cubicBezTo>
                  <a:pt x="345246" y="1511009"/>
                  <a:pt x="167055" y="1532111"/>
                  <a:pt x="103750" y="1468806"/>
                </a:cubicBezTo>
                <a:close/>
              </a:path>
            </a:pathLst>
          </a:custGeom>
          <a:blipFill>
            <a:blip r:embed="rId10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95467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bo 44">
            <a:extLst>
              <a:ext uri="{FF2B5EF4-FFF2-40B4-BE49-F238E27FC236}">
                <a16:creationId xmlns:a16="http://schemas.microsoft.com/office/drawing/2014/main" id="{11D09A1D-1009-407B-B3C4-7D5241C128B9}"/>
              </a:ext>
            </a:extLst>
          </p:cNvPr>
          <p:cNvSpPr/>
          <p:nvPr/>
        </p:nvSpPr>
        <p:spPr>
          <a:xfrm>
            <a:off x="3167248" y="3713073"/>
            <a:ext cx="5808828" cy="2834418"/>
          </a:xfrm>
          <a:prstGeom prst="cube">
            <a:avLst/>
          </a:prstGeom>
          <a:solidFill>
            <a:schemeClr val="bg2">
              <a:lumMod val="50000"/>
              <a:alpha val="99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898A7377-E09D-4186-86D6-DCC71F77E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51" y="1031424"/>
            <a:ext cx="2195509" cy="220450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77519B5-18CE-4155-87EF-0F5DEDFB3CAE}"/>
              </a:ext>
            </a:extLst>
          </p:cNvPr>
          <p:cNvSpPr/>
          <p:nvPr/>
        </p:nvSpPr>
        <p:spPr>
          <a:xfrm>
            <a:off x="1020417" y="2069980"/>
            <a:ext cx="424070" cy="50466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BF610075-A5D1-4DF2-94CB-F7DB0C401639}"/>
              </a:ext>
            </a:extLst>
          </p:cNvPr>
          <p:cNvCxnSpPr>
            <a:cxnSpLocks/>
          </p:cNvCxnSpPr>
          <p:nvPr/>
        </p:nvCxnSpPr>
        <p:spPr>
          <a:xfrm>
            <a:off x="1268361" y="2312502"/>
            <a:ext cx="1561808" cy="229283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ítulo 1">
            <a:extLst>
              <a:ext uri="{FF2B5EF4-FFF2-40B4-BE49-F238E27FC236}">
                <a16:creationId xmlns:a16="http://schemas.microsoft.com/office/drawing/2014/main" id="{B0B90771-E6E0-48D3-AEB2-6D3AF0E8A119}"/>
              </a:ext>
            </a:extLst>
          </p:cNvPr>
          <p:cNvSpPr txBox="1">
            <a:spLocks/>
          </p:cNvSpPr>
          <p:nvPr/>
        </p:nvSpPr>
        <p:spPr>
          <a:xfrm>
            <a:off x="10801" y="3391"/>
            <a:ext cx="2819368" cy="514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Como funciona isso?</a:t>
            </a:r>
          </a:p>
        </p:txBody>
      </p:sp>
      <p:sp>
        <p:nvSpPr>
          <p:cNvPr id="44" name="Cubo 43">
            <a:extLst>
              <a:ext uri="{FF2B5EF4-FFF2-40B4-BE49-F238E27FC236}">
                <a16:creationId xmlns:a16="http://schemas.microsoft.com/office/drawing/2014/main" id="{123355A7-DB69-4771-A420-1949522816B8}"/>
              </a:ext>
            </a:extLst>
          </p:cNvPr>
          <p:cNvSpPr/>
          <p:nvPr/>
        </p:nvSpPr>
        <p:spPr>
          <a:xfrm>
            <a:off x="3167248" y="1683152"/>
            <a:ext cx="5808828" cy="2834418"/>
          </a:xfrm>
          <a:prstGeom prst="cub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4F5C6C5C-93FC-4AF7-8CB1-CA4C7BEDB662}"/>
              </a:ext>
            </a:extLst>
          </p:cNvPr>
          <p:cNvCxnSpPr>
            <a:cxnSpLocks/>
          </p:cNvCxnSpPr>
          <p:nvPr/>
        </p:nvCxnSpPr>
        <p:spPr>
          <a:xfrm>
            <a:off x="3167248" y="2434115"/>
            <a:ext cx="0" cy="2834418"/>
          </a:xfrm>
          <a:prstGeom prst="line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8568D401-A46C-4D69-8DFA-976496621675}"/>
              </a:ext>
            </a:extLst>
          </p:cNvPr>
          <p:cNvCxnSpPr>
            <a:cxnSpLocks/>
          </p:cNvCxnSpPr>
          <p:nvPr/>
        </p:nvCxnSpPr>
        <p:spPr>
          <a:xfrm>
            <a:off x="3167248" y="2434115"/>
            <a:ext cx="5688587" cy="0"/>
          </a:xfrm>
          <a:prstGeom prst="line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7730258B-1D0C-4EE7-A9FB-8A955B5ACB8E}"/>
              </a:ext>
            </a:extLst>
          </p:cNvPr>
          <p:cNvSpPr/>
          <p:nvPr/>
        </p:nvSpPr>
        <p:spPr>
          <a:xfrm>
            <a:off x="3167246" y="1683152"/>
            <a:ext cx="5808827" cy="726976"/>
          </a:xfrm>
          <a:prstGeom prst="parallelogram">
            <a:avLst>
              <a:gd name="adj" fmla="val 100802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EFDEAD49-47D3-489E-8FB7-8159008D4766}"/>
              </a:ext>
            </a:extLst>
          </p:cNvPr>
          <p:cNvCxnSpPr>
            <a:cxnSpLocks/>
          </p:cNvCxnSpPr>
          <p:nvPr/>
        </p:nvCxnSpPr>
        <p:spPr>
          <a:xfrm flipV="1">
            <a:off x="3167247" y="1422400"/>
            <a:ext cx="971445" cy="1011716"/>
          </a:xfrm>
          <a:prstGeom prst="line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ítulo 1">
            <a:extLst>
              <a:ext uri="{FF2B5EF4-FFF2-40B4-BE49-F238E27FC236}">
                <a16:creationId xmlns:a16="http://schemas.microsoft.com/office/drawing/2014/main" id="{80D9D186-C8B3-4892-B0E7-400ADC3E6824}"/>
              </a:ext>
            </a:extLst>
          </p:cNvPr>
          <p:cNvSpPr txBox="1">
            <a:spLocks/>
          </p:cNvSpPr>
          <p:nvPr/>
        </p:nvSpPr>
        <p:spPr>
          <a:xfrm>
            <a:off x="6804767" y="2706423"/>
            <a:ext cx="1950720" cy="2792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Sedimento</a:t>
            </a:r>
          </a:p>
        </p:txBody>
      </p:sp>
      <p:sp>
        <p:nvSpPr>
          <p:cNvPr id="56" name="Título 1">
            <a:extLst>
              <a:ext uri="{FF2B5EF4-FFF2-40B4-BE49-F238E27FC236}">
                <a16:creationId xmlns:a16="http://schemas.microsoft.com/office/drawing/2014/main" id="{371F9BC4-C579-4EF6-8A4C-2784A1FEC430}"/>
              </a:ext>
            </a:extLst>
          </p:cNvPr>
          <p:cNvSpPr txBox="1">
            <a:spLocks/>
          </p:cNvSpPr>
          <p:nvPr/>
        </p:nvSpPr>
        <p:spPr>
          <a:xfrm>
            <a:off x="6687241" y="4633622"/>
            <a:ext cx="1950720" cy="2792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Embasamento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0D281EA0-310B-4D7E-9591-A928F17D30DA}"/>
                  </a:ext>
                </a:extLst>
              </p:cNvPr>
              <p:cNvSpPr txBox="1"/>
              <p:nvPr/>
            </p:nvSpPr>
            <p:spPr>
              <a:xfrm>
                <a:off x="7858126" y="2962110"/>
                <a:ext cx="3677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0D281EA0-310B-4D7E-9591-A928F17D3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126" y="2962110"/>
                <a:ext cx="367793" cy="369332"/>
              </a:xfrm>
              <a:prstGeom prst="rect">
                <a:avLst/>
              </a:prstGeom>
              <a:blipFill>
                <a:blip r:embed="rId3"/>
                <a:stretch>
                  <a:fillRect l="-20000" r="-6667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C7BB9283-34F6-4002-895D-62B89B109C22}"/>
                  </a:ext>
                </a:extLst>
              </p:cNvPr>
              <p:cNvSpPr txBox="1"/>
              <p:nvPr/>
            </p:nvSpPr>
            <p:spPr>
              <a:xfrm>
                <a:off x="7824112" y="4787716"/>
                <a:ext cx="3749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C7BB9283-34F6-4002-895D-62B89B1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12" y="4787716"/>
                <a:ext cx="374910" cy="369332"/>
              </a:xfrm>
              <a:prstGeom prst="rect">
                <a:avLst/>
              </a:prstGeom>
              <a:blipFill>
                <a:blip r:embed="rId4"/>
                <a:stretch>
                  <a:fillRect l="-19355" r="-4839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C4250ED8-1282-4C46-86FE-B08414BFEE27}"/>
                  </a:ext>
                </a:extLst>
              </p:cNvPr>
              <p:cNvSpPr txBox="1"/>
              <p:nvPr/>
            </p:nvSpPr>
            <p:spPr>
              <a:xfrm>
                <a:off x="2789179" y="4945616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C4250ED8-1282-4C46-86FE-B08414BFE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179" y="4945616"/>
                <a:ext cx="223266" cy="369332"/>
              </a:xfrm>
              <a:prstGeom prst="rect">
                <a:avLst/>
              </a:prstGeom>
              <a:blipFill>
                <a:blip r:embed="rId5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18A1062A-7D9F-4F1E-9874-19D7B635207D}"/>
                  </a:ext>
                </a:extLst>
              </p:cNvPr>
              <p:cNvSpPr txBox="1"/>
              <p:nvPr/>
            </p:nvSpPr>
            <p:spPr>
              <a:xfrm>
                <a:off x="3672978" y="1237734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18A1062A-7D9F-4F1E-9874-19D7B6352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978" y="1237734"/>
                <a:ext cx="241733" cy="369332"/>
              </a:xfrm>
              <a:prstGeom prst="rect">
                <a:avLst/>
              </a:prstGeom>
              <a:blipFill>
                <a:blip r:embed="rId6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8F48D926-00D6-4373-B39D-25156F775E9F}"/>
                  </a:ext>
                </a:extLst>
              </p:cNvPr>
              <p:cNvSpPr txBox="1"/>
              <p:nvPr/>
            </p:nvSpPr>
            <p:spPr>
              <a:xfrm>
                <a:off x="8634621" y="2492407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8F48D926-00D6-4373-B39D-25156F775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621" y="2492407"/>
                <a:ext cx="245708" cy="369332"/>
              </a:xfrm>
              <a:prstGeom prst="rect">
                <a:avLst/>
              </a:prstGeom>
              <a:blipFill>
                <a:blip r:embed="rId7"/>
                <a:stretch>
                  <a:fillRect l="-29268" r="-26829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1DBE55C1-B1C7-4AE4-8551-81622C74D984}"/>
                  </a:ext>
                </a:extLst>
              </p:cNvPr>
              <p:cNvSpPr txBox="1"/>
              <p:nvPr/>
            </p:nvSpPr>
            <p:spPr>
              <a:xfrm>
                <a:off x="4334793" y="1018744"/>
                <a:ext cx="4184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1DBE55C1-B1C7-4AE4-8551-81622C74D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793" y="1018744"/>
                <a:ext cx="418448" cy="369332"/>
              </a:xfrm>
              <a:prstGeom prst="rect">
                <a:avLst/>
              </a:prstGeom>
              <a:blipFill>
                <a:blip r:embed="rId8"/>
                <a:stretch>
                  <a:fillRect l="-15942" r="-1449"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971C9DB7-E59A-430D-9DF1-BD35DC508A13}"/>
              </a:ext>
            </a:extLst>
          </p:cNvPr>
          <p:cNvSpPr/>
          <p:nvPr/>
        </p:nvSpPr>
        <p:spPr>
          <a:xfrm>
            <a:off x="5061361" y="3019383"/>
            <a:ext cx="1900362" cy="1522171"/>
          </a:xfrm>
          <a:custGeom>
            <a:avLst/>
            <a:gdLst>
              <a:gd name="connsiteX0" fmla="*/ 103750 w 1900362"/>
              <a:gd name="connsiteY0" fmla="*/ 1468806 h 1510180"/>
              <a:gd name="connsiteX1" fmla="*/ 5276 w 1900362"/>
              <a:gd name="connsiteY1" fmla="*/ 1103046 h 1510180"/>
              <a:gd name="connsiteX2" fmla="*/ 244427 w 1900362"/>
              <a:gd name="connsiteY2" fmla="*/ 610677 h 1510180"/>
              <a:gd name="connsiteX3" fmla="*/ 413239 w 1900362"/>
              <a:gd name="connsiteY3" fmla="*/ 33902 h 1510180"/>
              <a:gd name="connsiteX4" fmla="*/ 624255 w 1900362"/>
              <a:gd name="connsiteY4" fmla="*/ 76105 h 1510180"/>
              <a:gd name="connsiteX5" fmla="*/ 1665264 w 1900362"/>
              <a:gd name="connsiteY5" fmla="*/ 146443 h 1510180"/>
              <a:gd name="connsiteX6" fmla="*/ 1876279 w 1900362"/>
              <a:gd name="connsiteY6" fmla="*/ 582542 h 1510180"/>
              <a:gd name="connsiteX7" fmla="*/ 1271369 w 1900362"/>
              <a:gd name="connsiteY7" fmla="*/ 498135 h 1510180"/>
              <a:gd name="connsiteX8" fmla="*/ 764932 w 1900362"/>
              <a:gd name="connsiteY8" fmla="*/ 329323 h 1510180"/>
              <a:gd name="connsiteX9" fmla="*/ 483578 w 1900362"/>
              <a:gd name="connsiteY9" fmla="*/ 779489 h 1510180"/>
              <a:gd name="connsiteX10" fmla="*/ 328833 w 1900362"/>
              <a:gd name="connsiteY10" fmla="*/ 1328129 h 1510180"/>
              <a:gd name="connsiteX11" fmla="*/ 385104 w 1900362"/>
              <a:gd name="connsiteY11" fmla="*/ 1482874 h 1510180"/>
              <a:gd name="connsiteX12" fmla="*/ 103750 w 1900362"/>
              <a:gd name="connsiteY12" fmla="*/ 1468806 h 151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0362" h="1510180">
                <a:moveTo>
                  <a:pt x="103750" y="1468806"/>
                </a:moveTo>
                <a:cubicBezTo>
                  <a:pt x="40445" y="1405501"/>
                  <a:pt x="-18170" y="1246067"/>
                  <a:pt x="5276" y="1103046"/>
                </a:cubicBezTo>
                <a:cubicBezTo>
                  <a:pt x="28722" y="960025"/>
                  <a:pt x="176433" y="788868"/>
                  <a:pt x="244427" y="610677"/>
                </a:cubicBezTo>
                <a:cubicBezTo>
                  <a:pt x="312421" y="432486"/>
                  <a:pt x="349934" y="122997"/>
                  <a:pt x="413239" y="33902"/>
                </a:cubicBezTo>
                <a:cubicBezTo>
                  <a:pt x="476544" y="-55193"/>
                  <a:pt x="415584" y="57348"/>
                  <a:pt x="624255" y="76105"/>
                </a:cubicBezTo>
                <a:cubicBezTo>
                  <a:pt x="832926" y="94862"/>
                  <a:pt x="1456593" y="62037"/>
                  <a:pt x="1665264" y="146443"/>
                </a:cubicBezTo>
                <a:cubicBezTo>
                  <a:pt x="1873935" y="230849"/>
                  <a:pt x="1941928" y="523927"/>
                  <a:pt x="1876279" y="582542"/>
                </a:cubicBezTo>
                <a:cubicBezTo>
                  <a:pt x="1810630" y="641157"/>
                  <a:pt x="1456594" y="540338"/>
                  <a:pt x="1271369" y="498135"/>
                </a:cubicBezTo>
                <a:cubicBezTo>
                  <a:pt x="1086144" y="455932"/>
                  <a:pt x="896231" y="282431"/>
                  <a:pt x="764932" y="329323"/>
                </a:cubicBezTo>
                <a:cubicBezTo>
                  <a:pt x="633634" y="376215"/>
                  <a:pt x="556261" y="613021"/>
                  <a:pt x="483578" y="779489"/>
                </a:cubicBezTo>
                <a:cubicBezTo>
                  <a:pt x="410895" y="945957"/>
                  <a:pt x="345245" y="1210898"/>
                  <a:pt x="328833" y="1328129"/>
                </a:cubicBezTo>
                <a:cubicBezTo>
                  <a:pt x="312421" y="1445360"/>
                  <a:pt x="424962" y="1454739"/>
                  <a:pt x="385104" y="1482874"/>
                </a:cubicBezTo>
                <a:cubicBezTo>
                  <a:pt x="345246" y="1511009"/>
                  <a:pt x="167055" y="1532111"/>
                  <a:pt x="103750" y="1468806"/>
                </a:cubicBezTo>
                <a:close/>
              </a:path>
            </a:pathLst>
          </a:custGeom>
          <a:blipFill>
            <a:blip r:embed="rId9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7BD5003-639B-4C20-ACB0-EFFF9F077312}"/>
              </a:ext>
            </a:extLst>
          </p:cNvPr>
          <p:cNvSpPr/>
          <p:nvPr/>
        </p:nvSpPr>
        <p:spPr>
          <a:xfrm>
            <a:off x="5655212" y="1928258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6AF097A8-8072-4E64-9C7C-D7225FE865D5}"/>
              </a:ext>
            </a:extLst>
          </p:cNvPr>
          <p:cNvSpPr/>
          <p:nvPr/>
        </p:nvSpPr>
        <p:spPr>
          <a:xfrm>
            <a:off x="6027108" y="1728177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11C59DD2-6A8F-486E-8FEE-1D364F37C789}"/>
              </a:ext>
            </a:extLst>
          </p:cNvPr>
          <p:cNvSpPr/>
          <p:nvPr/>
        </p:nvSpPr>
        <p:spPr>
          <a:xfrm>
            <a:off x="5981860" y="2105441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24EE1C92-6FB7-4A5E-B765-B04046E73665}"/>
              </a:ext>
            </a:extLst>
          </p:cNvPr>
          <p:cNvSpPr/>
          <p:nvPr/>
        </p:nvSpPr>
        <p:spPr>
          <a:xfrm>
            <a:off x="6642542" y="1869899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224A9EAA-6AD6-42B0-9927-EE06AF2792FF}"/>
              </a:ext>
            </a:extLst>
          </p:cNvPr>
          <p:cNvSpPr/>
          <p:nvPr/>
        </p:nvSpPr>
        <p:spPr>
          <a:xfrm>
            <a:off x="6483801" y="2146169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A3DB4353-E7D9-4331-A37D-C555C5FF6D0F}"/>
              </a:ext>
            </a:extLst>
          </p:cNvPr>
          <p:cNvSpPr/>
          <p:nvPr/>
        </p:nvSpPr>
        <p:spPr>
          <a:xfrm>
            <a:off x="7284274" y="1750447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DECDC427-8C9C-4052-BD00-E71D44E4FF44}"/>
              </a:ext>
            </a:extLst>
          </p:cNvPr>
          <p:cNvSpPr/>
          <p:nvPr/>
        </p:nvSpPr>
        <p:spPr>
          <a:xfrm>
            <a:off x="7338195" y="2114137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415ED665-5427-4AEF-AC40-F48C364C2E9D}"/>
              </a:ext>
            </a:extLst>
          </p:cNvPr>
          <p:cNvSpPr/>
          <p:nvPr/>
        </p:nvSpPr>
        <p:spPr>
          <a:xfrm>
            <a:off x="7839934" y="1928258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73F0D97C-3568-4290-8B58-82F0C4C9C345}"/>
              </a:ext>
            </a:extLst>
          </p:cNvPr>
          <p:cNvSpPr/>
          <p:nvPr/>
        </p:nvSpPr>
        <p:spPr>
          <a:xfrm>
            <a:off x="8235289" y="1843763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E6243553-60EA-4918-9AA2-E857E32D687E}"/>
              </a:ext>
            </a:extLst>
          </p:cNvPr>
          <p:cNvSpPr/>
          <p:nvPr/>
        </p:nvSpPr>
        <p:spPr>
          <a:xfrm>
            <a:off x="5247422" y="2152248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245A18BD-723B-4B36-B224-E63BECAEDE51}"/>
              </a:ext>
            </a:extLst>
          </p:cNvPr>
          <p:cNvSpPr/>
          <p:nvPr/>
        </p:nvSpPr>
        <p:spPr>
          <a:xfrm>
            <a:off x="4696970" y="2195642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47E4A7B0-43C4-4AA5-9004-975D5069B2B7}"/>
              </a:ext>
            </a:extLst>
          </p:cNvPr>
          <p:cNvSpPr/>
          <p:nvPr/>
        </p:nvSpPr>
        <p:spPr>
          <a:xfrm>
            <a:off x="4075074" y="2051988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C4EEB507-DB8E-40F8-828C-10B4D2C10BCF}"/>
              </a:ext>
            </a:extLst>
          </p:cNvPr>
          <p:cNvSpPr/>
          <p:nvPr/>
        </p:nvSpPr>
        <p:spPr>
          <a:xfrm>
            <a:off x="4724153" y="1783954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502AD4FB-D8C9-4870-8D9A-A738F2C73CD9}"/>
              </a:ext>
            </a:extLst>
          </p:cNvPr>
          <p:cNvSpPr/>
          <p:nvPr/>
        </p:nvSpPr>
        <p:spPr>
          <a:xfrm>
            <a:off x="4202353" y="1750447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B0750323-6E5B-4579-B537-EA47443A5BE8}"/>
              </a:ext>
            </a:extLst>
          </p:cNvPr>
          <p:cNvSpPr/>
          <p:nvPr/>
        </p:nvSpPr>
        <p:spPr>
          <a:xfrm>
            <a:off x="3611042" y="2192724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230DB6E2-A18E-4A9D-881C-3B4421207B4D}"/>
              </a:ext>
            </a:extLst>
          </p:cNvPr>
          <p:cNvSpPr/>
          <p:nvPr/>
        </p:nvSpPr>
        <p:spPr>
          <a:xfrm>
            <a:off x="5234953" y="1826777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Título 1">
            <a:extLst>
              <a:ext uri="{FF2B5EF4-FFF2-40B4-BE49-F238E27FC236}">
                <a16:creationId xmlns:a16="http://schemas.microsoft.com/office/drawing/2014/main" id="{61134DE0-AB44-416D-98CB-82561D9239F2}"/>
              </a:ext>
            </a:extLst>
          </p:cNvPr>
          <p:cNvSpPr txBox="1">
            <a:spLocks/>
          </p:cNvSpPr>
          <p:nvPr/>
        </p:nvSpPr>
        <p:spPr>
          <a:xfrm>
            <a:off x="4991776" y="382521"/>
            <a:ext cx="5280359" cy="8118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Um conjunto de dados observados, que podem ser dados de </a:t>
            </a:r>
            <a:r>
              <a:rPr lang="pt-BR" sz="2400" dirty="0">
                <a:solidFill>
                  <a:schemeClr val="accent5">
                    <a:lumMod val="75000"/>
                  </a:schemeClr>
                </a:solidFill>
              </a:rPr>
              <a:t>distúrbio de gravidade </a:t>
            </a:r>
            <a:r>
              <a:rPr lang="pt-BR" sz="2400" dirty="0"/>
              <a:t>ou </a:t>
            </a:r>
            <a:r>
              <a:rPr lang="pt-BR" sz="2400" dirty="0">
                <a:solidFill>
                  <a:schemeClr val="accent5">
                    <a:lumMod val="75000"/>
                  </a:schemeClr>
                </a:solidFill>
              </a:rPr>
              <a:t>anomalias de campo total</a:t>
            </a:r>
          </a:p>
        </p:txBody>
      </p: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C158910C-1E7C-4489-B460-71CE2C1D86C7}"/>
              </a:ext>
            </a:extLst>
          </p:cNvPr>
          <p:cNvCxnSpPr>
            <a:cxnSpLocks/>
          </p:cNvCxnSpPr>
          <p:nvPr/>
        </p:nvCxnSpPr>
        <p:spPr>
          <a:xfrm flipH="1">
            <a:off x="4334790" y="1370507"/>
            <a:ext cx="111232" cy="31718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6881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bo 44">
            <a:extLst>
              <a:ext uri="{FF2B5EF4-FFF2-40B4-BE49-F238E27FC236}">
                <a16:creationId xmlns:a16="http://schemas.microsoft.com/office/drawing/2014/main" id="{11D09A1D-1009-407B-B3C4-7D5241C128B9}"/>
              </a:ext>
            </a:extLst>
          </p:cNvPr>
          <p:cNvSpPr/>
          <p:nvPr/>
        </p:nvSpPr>
        <p:spPr>
          <a:xfrm>
            <a:off x="3167248" y="3713073"/>
            <a:ext cx="5808828" cy="2834418"/>
          </a:xfrm>
          <a:prstGeom prst="cube">
            <a:avLst/>
          </a:prstGeom>
          <a:solidFill>
            <a:schemeClr val="bg2">
              <a:lumMod val="50000"/>
              <a:alpha val="99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898A7377-E09D-4186-86D6-DCC71F77E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51" y="1031424"/>
            <a:ext cx="2195509" cy="220450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77519B5-18CE-4155-87EF-0F5DEDFB3CAE}"/>
              </a:ext>
            </a:extLst>
          </p:cNvPr>
          <p:cNvSpPr/>
          <p:nvPr/>
        </p:nvSpPr>
        <p:spPr>
          <a:xfrm>
            <a:off x="1020417" y="2069980"/>
            <a:ext cx="424070" cy="50466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BF610075-A5D1-4DF2-94CB-F7DB0C401639}"/>
              </a:ext>
            </a:extLst>
          </p:cNvPr>
          <p:cNvCxnSpPr>
            <a:cxnSpLocks/>
          </p:cNvCxnSpPr>
          <p:nvPr/>
        </p:nvCxnSpPr>
        <p:spPr>
          <a:xfrm>
            <a:off x="1268361" y="2312502"/>
            <a:ext cx="1561808" cy="229283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ítulo 1">
            <a:extLst>
              <a:ext uri="{FF2B5EF4-FFF2-40B4-BE49-F238E27FC236}">
                <a16:creationId xmlns:a16="http://schemas.microsoft.com/office/drawing/2014/main" id="{B0B90771-E6E0-48D3-AEB2-6D3AF0E8A119}"/>
              </a:ext>
            </a:extLst>
          </p:cNvPr>
          <p:cNvSpPr txBox="1">
            <a:spLocks/>
          </p:cNvSpPr>
          <p:nvPr/>
        </p:nvSpPr>
        <p:spPr>
          <a:xfrm>
            <a:off x="10801" y="3391"/>
            <a:ext cx="2819368" cy="514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Como funciona isso?</a:t>
            </a:r>
          </a:p>
        </p:txBody>
      </p:sp>
      <p:sp>
        <p:nvSpPr>
          <p:cNvPr id="44" name="Cubo 43">
            <a:extLst>
              <a:ext uri="{FF2B5EF4-FFF2-40B4-BE49-F238E27FC236}">
                <a16:creationId xmlns:a16="http://schemas.microsoft.com/office/drawing/2014/main" id="{123355A7-DB69-4771-A420-1949522816B8}"/>
              </a:ext>
            </a:extLst>
          </p:cNvPr>
          <p:cNvSpPr/>
          <p:nvPr/>
        </p:nvSpPr>
        <p:spPr>
          <a:xfrm>
            <a:off x="3167248" y="1683152"/>
            <a:ext cx="5808828" cy="2834418"/>
          </a:xfrm>
          <a:prstGeom prst="cub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4F5C6C5C-93FC-4AF7-8CB1-CA4C7BEDB662}"/>
              </a:ext>
            </a:extLst>
          </p:cNvPr>
          <p:cNvCxnSpPr>
            <a:cxnSpLocks/>
          </p:cNvCxnSpPr>
          <p:nvPr/>
        </p:nvCxnSpPr>
        <p:spPr>
          <a:xfrm>
            <a:off x="3167248" y="2434115"/>
            <a:ext cx="0" cy="2834418"/>
          </a:xfrm>
          <a:prstGeom prst="line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8568D401-A46C-4D69-8DFA-976496621675}"/>
              </a:ext>
            </a:extLst>
          </p:cNvPr>
          <p:cNvCxnSpPr>
            <a:cxnSpLocks/>
          </p:cNvCxnSpPr>
          <p:nvPr/>
        </p:nvCxnSpPr>
        <p:spPr>
          <a:xfrm>
            <a:off x="3167248" y="2434115"/>
            <a:ext cx="5688587" cy="0"/>
          </a:xfrm>
          <a:prstGeom prst="line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7730258B-1D0C-4EE7-A9FB-8A955B5ACB8E}"/>
              </a:ext>
            </a:extLst>
          </p:cNvPr>
          <p:cNvSpPr/>
          <p:nvPr/>
        </p:nvSpPr>
        <p:spPr>
          <a:xfrm>
            <a:off x="3167246" y="1683152"/>
            <a:ext cx="5808827" cy="726976"/>
          </a:xfrm>
          <a:prstGeom prst="parallelogram">
            <a:avLst>
              <a:gd name="adj" fmla="val 100802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EFDEAD49-47D3-489E-8FB7-8159008D4766}"/>
              </a:ext>
            </a:extLst>
          </p:cNvPr>
          <p:cNvCxnSpPr>
            <a:cxnSpLocks/>
          </p:cNvCxnSpPr>
          <p:nvPr/>
        </p:nvCxnSpPr>
        <p:spPr>
          <a:xfrm flipV="1">
            <a:off x="3167247" y="1422400"/>
            <a:ext cx="971445" cy="1011716"/>
          </a:xfrm>
          <a:prstGeom prst="line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ítulo 1">
            <a:extLst>
              <a:ext uri="{FF2B5EF4-FFF2-40B4-BE49-F238E27FC236}">
                <a16:creationId xmlns:a16="http://schemas.microsoft.com/office/drawing/2014/main" id="{80D9D186-C8B3-4892-B0E7-400ADC3E6824}"/>
              </a:ext>
            </a:extLst>
          </p:cNvPr>
          <p:cNvSpPr txBox="1">
            <a:spLocks/>
          </p:cNvSpPr>
          <p:nvPr/>
        </p:nvSpPr>
        <p:spPr>
          <a:xfrm>
            <a:off x="6804767" y="2706423"/>
            <a:ext cx="1950720" cy="2792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Sedimento</a:t>
            </a:r>
          </a:p>
        </p:txBody>
      </p:sp>
      <p:sp>
        <p:nvSpPr>
          <p:cNvPr id="56" name="Título 1">
            <a:extLst>
              <a:ext uri="{FF2B5EF4-FFF2-40B4-BE49-F238E27FC236}">
                <a16:creationId xmlns:a16="http://schemas.microsoft.com/office/drawing/2014/main" id="{371F9BC4-C579-4EF6-8A4C-2784A1FEC430}"/>
              </a:ext>
            </a:extLst>
          </p:cNvPr>
          <p:cNvSpPr txBox="1">
            <a:spLocks/>
          </p:cNvSpPr>
          <p:nvPr/>
        </p:nvSpPr>
        <p:spPr>
          <a:xfrm>
            <a:off x="6687241" y="4633622"/>
            <a:ext cx="1950720" cy="2792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Embasamento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0D281EA0-310B-4D7E-9591-A928F17D30DA}"/>
                  </a:ext>
                </a:extLst>
              </p:cNvPr>
              <p:cNvSpPr txBox="1"/>
              <p:nvPr/>
            </p:nvSpPr>
            <p:spPr>
              <a:xfrm>
                <a:off x="7858126" y="2962110"/>
                <a:ext cx="3677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0D281EA0-310B-4D7E-9591-A928F17D3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126" y="2962110"/>
                <a:ext cx="367793" cy="369332"/>
              </a:xfrm>
              <a:prstGeom prst="rect">
                <a:avLst/>
              </a:prstGeom>
              <a:blipFill>
                <a:blip r:embed="rId3"/>
                <a:stretch>
                  <a:fillRect l="-20000" r="-6667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C7BB9283-34F6-4002-895D-62B89B109C22}"/>
                  </a:ext>
                </a:extLst>
              </p:cNvPr>
              <p:cNvSpPr txBox="1"/>
              <p:nvPr/>
            </p:nvSpPr>
            <p:spPr>
              <a:xfrm>
                <a:off x="7824112" y="4787716"/>
                <a:ext cx="3749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C7BB9283-34F6-4002-895D-62B89B1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12" y="4787716"/>
                <a:ext cx="374910" cy="369332"/>
              </a:xfrm>
              <a:prstGeom prst="rect">
                <a:avLst/>
              </a:prstGeom>
              <a:blipFill>
                <a:blip r:embed="rId4"/>
                <a:stretch>
                  <a:fillRect l="-19355" r="-4839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C4250ED8-1282-4C46-86FE-B08414BFEE27}"/>
                  </a:ext>
                </a:extLst>
              </p:cNvPr>
              <p:cNvSpPr txBox="1"/>
              <p:nvPr/>
            </p:nvSpPr>
            <p:spPr>
              <a:xfrm>
                <a:off x="2789179" y="4945616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C4250ED8-1282-4C46-86FE-B08414BFE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179" y="4945616"/>
                <a:ext cx="223266" cy="369332"/>
              </a:xfrm>
              <a:prstGeom prst="rect">
                <a:avLst/>
              </a:prstGeom>
              <a:blipFill>
                <a:blip r:embed="rId5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18A1062A-7D9F-4F1E-9874-19D7B635207D}"/>
                  </a:ext>
                </a:extLst>
              </p:cNvPr>
              <p:cNvSpPr txBox="1"/>
              <p:nvPr/>
            </p:nvSpPr>
            <p:spPr>
              <a:xfrm>
                <a:off x="3672978" y="1237734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18A1062A-7D9F-4F1E-9874-19D7B6352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978" y="1237734"/>
                <a:ext cx="241733" cy="369332"/>
              </a:xfrm>
              <a:prstGeom prst="rect">
                <a:avLst/>
              </a:prstGeom>
              <a:blipFill>
                <a:blip r:embed="rId6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8F48D926-00D6-4373-B39D-25156F775E9F}"/>
                  </a:ext>
                </a:extLst>
              </p:cNvPr>
              <p:cNvSpPr txBox="1"/>
              <p:nvPr/>
            </p:nvSpPr>
            <p:spPr>
              <a:xfrm>
                <a:off x="8634621" y="2492407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8F48D926-00D6-4373-B39D-25156F775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621" y="2492407"/>
                <a:ext cx="245708" cy="369332"/>
              </a:xfrm>
              <a:prstGeom prst="rect">
                <a:avLst/>
              </a:prstGeom>
              <a:blipFill>
                <a:blip r:embed="rId7"/>
                <a:stretch>
                  <a:fillRect l="-29268" r="-26829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1DBE55C1-B1C7-4AE4-8551-81622C74D984}"/>
                  </a:ext>
                </a:extLst>
              </p:cNvPr>
              <p:cNvSpPr txBox="1"/>
              <p:nvPr/>
            </p:nvSpPr>
            <p:spPr>
              <a:xfrm>
                <a:off x="4334793" y="1018744"/>
                <a:ext cx="4184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1DBE55C1-B1C7-4AE4-8551-81622C74D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793" y="1018744"/>
                <a:ext cx="418448" cy="369332"/>
              </a:xfrm>
              <a:prstGeom prst="rect">
                <a:avLst/>
              </a:prstGeom>
              <a:blipFill>
                <a:blip r:embed="rId8"/>
                <a:stretch>
                  <a:fillRect l="-15942" r="-1449"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971C9DB7-E59A-430D-9DF1-BD35DC508A13}"/>
              </a:ext>
            </a:extLst>
          </p:cNvPr>
          <p:cNvSpPr/>
          <p:nvPr/>
        </p:nvSpPr>
        <p:spPr>
          <a:xfrm>
            <a:off x="5061361" y="3019383"/>
            <a:ext cx="1900362" cy="1522171"/>
          </a:xfrm>
          <a:custGeom>
            <a:avLst/>
            <a:gdLst>
              <a:gd name="connsiteX0" fmla="*/ 103750 w 1900362"/>
              <a:gd name="connsiteY0" fmla="*/ 1468806 h 1510180"/>
              <a:gd name="connsiteX1" fmla="*/ 5276 w 1900362"/>
              <a:gd name="connsiteY1" fmla="*/ 1103046 h 1510180"/>
              <a:gd name="connsiteX2" fmla="*/ 244427 w 1900362"/>
              <a:gd name="connsiteY2" fmla="*/ 610677 h 1510180"/>
              <a:gd name="connsiteX3" fmla="*/ 413239 w 1900362"/>
              <a:gd name="connsiteY3" fmla="*/ 33902 h 1510180"/>
              <a:gd name="connsiteX4" fmla="*/ 624255 w 1900362"/>
              <a:gd name="connsiteY4" fmla="*/ 76105 h 1510180"/>
              <a:gd name="connsiteX5" fmla="*/ 1665264 w 1900362"/>
              <a:gd name="connsiteY5" fmla="*/ 146443 h 1510180"/>
              <a:gd name="connsiteX6" fmla="*/ 1876279 w 1900362"/>
              <a:gd name="connsiteY6" fmla="*/ 582542 h 1510180"/>
              <a:gd name="connsiteX7" fmla="*/ 1271369 w 1900362"/>
              <a:gd name="connsiteY7" fmla="*/ 498135 h 1510180"/>
              <a:gd name="connsiteX8" fmla="*/ 764932 w 1900362"/>
              <a:gd name="connsiteY8" fmla="*/ 329323 h 1510180"/>
              <a:gd name="connsiteX9" fmla="*/ 483578 w 1900362"/>
              <a:gd name="connsiteY9" fmla="*/ 779489 h 1510180"/>
              <a:gd name="connsiteX10" fmla="*/ 328833 w 1900362"/>
              <a:gd name="connsiteY10" fmla="*/ 1328129 h 1510180"/>
              <a:gd name="connsiteX11" fmla="*/ 385104 w 1900362"/>
              <a:gd name="connsiteY11" fmla="*/ 1482874 h 1510180"/>
              <a:gd name="connsiteX12" fmla="*/ 103750 w 1900362"/>
              <a:gd name="connsiteY12" fmla="*/ 1468806 h 151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0362" h="1510180">
                <a:moveTo>
                  <a:pt x="103750" y="1468806"/>
                </a:moveTo>
                <a:cubicBezTo>
                  <a:pt x="40445" y="1405501"/>
                  <a:pt x="-18170" y="1246067"/>
                  <a:pt x="5276" y="1103046"/>
                </a:cubicBezTo>
                <a:cubicBezTo>
                  <a:pt x="28722" y="960025"/>
                  <a:pt x="176433" y="788868"/>
                  <a:pt x="244427" y="610677"/>
                </a:cubicBezTo>
                <a:cubicBezTo>
                  <a:pt x="312421" y="432486"/>
                  <a:pt x="349934" y="122997"/>
                  <a:pt x="413239" y="33902"/>
                </a:cubicBezTo>
                <a:cubicBezTo>
                  <a:pt x="476544" y="-55193"/>
                  <a:pt x="415584" y="57348"/>
                  <a:pt x="624255" y="76105"/>
                </a:cubicBezTo>
                <a:cubicBezTo>
                  <a:pt x="832926" y="94862"/>
                  <a:pt x="1456593" y="62037"/>
                  <a:pt x="1665264" y="146443"/>
                </a:cubicBezTo>
                <a:cubicBezTo>
                  <a:pt x="1873935" y="230849"/>
                  <a:pt x="1941928" y="523927"/>
                  <a:pt x="1876279" y="582542"/>
                </a:cubicBezTo>
                <a:cubicBezTo>
                  <a:pt x="1810630" y="641157"/>
                  <a:pt x="1456594" y="540338"/>
                  <a:pt x="1271369" y="498135"/>
                </a:cubicBezTo>
                <a:cubicBezTo>
                  <a:pt x="1086144" y="455932"/>
                  <a:pt x="896231" y="282431"/>
                  <a:pt x="764932" y="329323"/>
                </a:cubicBezTo>
                <a:cubicBezTo>
                  <a:pt x="633634" y="376215"/>
                  <a:pt x="556261" y="613021"/>
                  <a:pt x="483578" y="779489"/>
                </a:cubicBezTo>
                <a:cubicBezTo>
                  <a:pt x="410895" y="945957"/>
                  <a:pt x="345245" y="1210898"/>
                  <a:pt x="328833" y="1328129"/>
                </a:cubicBezTo>
                <a:cubicBezTo>
                  <a:pt x="312421" y="1445360"/>
                  <a:pt x="424962" y="1454739"/>
                  <a:pt x="385104" y="1482874"/>
                </a:cubicBezTo>
                <a:cubicBezTo>
                  <a:pt x="345246" y="1511009"/>
                  <a:pt x="167055" y="1532111"/>
                  <a:pt x="103750" y="1468806"/>
                </a:cubicBezTo>
                <a:close/>
              </a:path>
            </a:pathLst>
          </a:custGeom>
          <a:blipFill>
            <a:blip r:embed="rId9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7BD5003-639B-4C20-ACB0-EFFF9F077312}"/>
              </a:ext>
            </a:extLst>
          </p:cNvPr>
          <p:cNvSpPr/>
          <p:nvPr/>
        </p:nvSpPr>
        <p:spPr>
          <a:xfrm>
            <a:off x="5655212" y="1928258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6AF097A8-8072-4E64-9C7C-D7225FE865D5}"/>
              </a:ext>
            </a:extLst>
          </p:cNvPr>
          <p:cNvSpPr/>
          <p:nvPr/>
        </p:nvSpPr>
        <p:spPr>
          <a:xfrm>
            <a:off x="6027108" y="1728177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11C59DD2-6A8F-486E-8FEE-1D364F37C789}"/>
              </a:ext>
            </a:extLst>
          </p:cNvPr>
          <p:cNvSpPr/>
          <p:nvPr/>
        </p:nvSpPr>
        <p:spPr>
          <a:xfrm>
            <a:off x="5981860" y="2105441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24EE1C92-6FB7-4A5E-B765-B04046E73665}"/>
              </a:ext>
            </a:extLst>
          </p:cNvPr>
          <p:cNvSpPr/>
          <p:nvPr/>
        </p:nvSpPr>
        <p:spPr>
          <a:xfrm>
            <a:off x="6642542" y="1869899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224A9EAA-6AD6-42B0-9927-EE06AF2792FF}"/>
              </a:ext>
            </a:extLst>
          </p:cNvPr>
          <p:cNvSpPr/>
          <p:nvPr/>
        </p:nvSpPr>
        <p:spPr>
          <a:xfrm>
            <a:off x="6483801" y="2146169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A3DB4353-E7D9-4331-A37D-C555C5FF6D0F}"/>
              </a:ext>
            </a:extLst>
          </p:cNvPr>
          <p:cNvSpPr/>
          <p:nvPr/>
        </p:nvSpPr>
        <p:spPr>
          <a:xfrm>
            <a:off x="7284274" y="1750447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DECDC427-8C9C-4052-BD00-E71D44E4FF44}"/>
              </a:ext>
            </a:extLst>
          </p:cNvPr>
          <p:cNvSpPr/>
          <p:nvPr/>
        </p:nvSpPr>
        <p:spPr>
          <a:xfrm>
            <a:off x="7338195" y="2114137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415ED665-5427-4AEF-AC40-F48C364C2E9D}"/>
              </a:ext>
            </a:extLst>
          </p:cNvPr>
          <p:cNvSpPr/>
          <p:nvPr/>
        </p:nvSpPr>
        <p:spPr>
          <a:xfrm>
            <a:off x="7839934" y="1928258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73F0D97C-3568-4290-8B58-82F0C4C9C345}"/>
              </a:ext>
            </a:extLst>
          </p:cNvPr>
          <p:cNvSpPr/>
          <p:nvPr/>
        </p:nvSpPr>
        <p:spPr>
          <a:xfrm>
            <a:off x="8235289" y="1843763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E6243553-60EA-4918-9AA2-E857E32D687E}"/>
              </a:ext>
            </a:extLst>
          </p:cNvPr>
          <p:cNvSpPr/>
          <p:nvPr/>
        </p:nvSpPr>
        <p:spPr>
          <a:xfrm>
            <a:off x="5247422" y="2152248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245A18BD-723B-4B36-B224-E63BECAEDE51}"/>
              </a:ext>
            </a:extLst>
          </p:cNvPr>
          <p:cNvSpPr/>
          <p:nvPr/>
        </p:nvSpPr>
        <p:spPr>
          <a:xfrm>
            <a:off x="4696970" y="2195642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47E4A7B0-43C4-4AA5-9004-975D5069B2B7}"/>
              </a:ext>
            </a:extLst>
          </p:cNvPr>
          <p:cNvSpPr/>
          <p:nvPr/>
        </p:nvSpPr>
        <p:spPr>
          <a:xfrm>
            <a:off x="4075074" y="2051988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C4EEB507-DB8E-40F8-828C-10B4D2C10BCF}"/>
              </a:ext>
            </a:extLst>
          </p:cNvPr>
          <p:cNvSpPr/>
          <p:nvPr/>
        </p:nvSpPr>
        <p:spPr>
          <a:xfrm>
            <a:off x="4724153" y="1783954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502AD4FB-D8C9-4870-8D9A-A738F2C73CD9}"/>
              </a:ext>
            </a:extLst>
          </p:cNvPr>
          <p:cNvSpPr/>
          <p:nvPr/>
        </p:nvSpPr>
        <p:spPr>
          <a:xfrm>
            <a:off x="4202353" y="1750447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B0750323-6E5B-4579-B537-EA47443A5BE8}"/>
              </a:ext>
            </a:extLst>
          </p:cNvPr>
          <p:cNvSpPr/>
          <p:nvPr/>
        </p:nvSpPr>
        <p:spPr>
          <a:xfrm>
            <a:off x="3611042" y="2192724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230DB6E2-A18E-4A9D-881C-3B4421207B4D}"/>
              </a:ext>
            </a:extLst>
          </p:cNvPr>
          <p:cNvSpPr/>
          <p:nvPr/>
        </p:nvSpPr>
        <p:spPr>
          <a:xfrm>
            <a:off x="5234953" y="1826777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Título 1">
            <a:extLst>
              <a:ext uri="{FF2B5EF4-FFF2-40B4-BE49-F238E27FC236}">
                <a16:creationId xmlns:a16="http://schemas.microsoft.com/office/drawing/2014/main" id="{61134DE0-AB44-416D-98CB-82561D9239F2}"/>
              </a:ext>
            </a:extLst>
          </p:cNvPr>
          <p:cNvSpPr txBox="1">
            <a:spLocks/>
          </p:cNvSpPr>
          <p:nvPr/>
        </p:nvSpPr>
        <p:spPr>
          <a:xfrm>
            <a:off x="4991776" y="382521"/>
            <a:ext cx="5280359" cy="8118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Um conjunto de dados observados, que podem ser dados de </a:t>
            </a:r>
            <a:r>
              <a:rPr lang="pt-BR" sz="2400" dirty="0">
                <a:solidFill>
                  <a:schemeClr val="accent5">
                    <a:lumMod val="75000"/>
                  </a:schemeClr>
                </a:solidFill>
              </a:rPr>
              <a:t>distúrbio de gravidade </a:t>
            </a:r>
            <a:r>
              <a:rPr lang="pt-BR" sz="2400" dirty="0"/>
              <a:t>ou </a:t>
            </a:r>
            <a:r>
              <a:rPr lang="pt-BR" sz="2400" dirty="0">
                <a:solidFill>
                  <a:schemeClr val="accent5">
                    <a:lumMod val="75000"/>
                  </a:schemeClr>
                </a:solidFill>
              </a:rPr>
              <a:t>anomalias de campo total</a:t>
            </a:r>
          </a:p>
        </p:txBody>
      </p: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C158910C-1E7C-4489-B460-71CE2C1D86C7}"/>
              </a:ext>
            </a:extLst>
          </p:cNvPr>
          <p:cNvCxnSpPr>
            <a:cxnSpLocks/>
          </p:cNvCxnSpPr>
          <p:nvPr/>
        </p:nvCxnSpPr>
        <p:spPr>
          <a:xfrm flipH="1">
            <a:off x="4334790" y="1370507"/>
            <a:ext cx="111232" cy="31718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ítulo 1">
            <a:extLst>
              <a:ext uri="{FF2B5EF4-FFF2-40B4-BE49-F238E27FC236}">
                <a16:creationId xmlns:a16="http://schemas.microsoft.com/office/drawing/2014/main" id="{04FE705F-9921-4C1D-8CAA-F893400B2191}"/>
              </a:ext>
            </a:extLst>
          </p:cNvPr>
          <p:cNvSpPr txBox="1">
            <a:spLocks/>
          </p:cNvSpPr>
          <p:nvPr/>
        </p:nvSpPr>
        <p:spPr>
          <a:xfrm>
            <a:off x="9130879" y="2549178"/>
            <a:ext cx="3005176" cy="2480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A partir destas medições podemos estimar </a:t>
            </a:r>
            <a:r>
              <a:rPr lang="pt-BR" sz="2400" dirty="0">
                <a:solidFill>
                  <a:schemeClr val="accent5">
                    <a:lumMod val="75000"/>
                  </a:schemeClr>
                </a:solidFill>
              </a:rPr>
              <a:t>as propriedades físicas</a:t>
            </a:r>
            <a:r>
              <a:rPr lang="pt-BR" sz="2400" dirty="0"/>
              <a:t> da fonte geológica, ou até mesmo </a:t>
            </a:r>
            <a:r>
              <a:rPr lang="pt-BR" sz="2400" dirty="0">
                <a:solidFill>
                  <a:schemeClr val="accent5">
                    <a:lumMod val="75000"/>
                  </a:schemeClr>
                </a:solidFill>
              </a:rPr>
              <a:t>a sua geometria</a:t>
            </a:r>
            <a:r>
              <a:rPr lang="pt-BR" sz="2400" dirty="0"/>
              <a:t>.</a:t>
            </a:r>
            <a:endParaRPr lang="pt-BR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144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bo 44">
            <a:extLst>
              <a:ext uri="{FF2B5EF4-FFF2-40B4-BE49-F238E27FC236}">
                <a16:creationId xmlns:a16="http://schemas.microsoft.com/office/drawing/2014/main" id="{11D09A1D-1009-407B-B3C4-7D5241C128B9}"/>
              </a:ext>
            </a:extLst>
          </p:cNvPr>
          <p:cNvSpPr/>
          <p:nvPr/>
        </p:nvSpPr>
        <p:spPr>
          <a:xfrm>
            <a:off x="3167248" y="3713073"/>
            <a:ext cx="5808828" cy="2834418"/>
          </a:xfrm>
          <a:prstGeom prst="cube">
            <a:avLst/>
          </a:prstGeom>
          <a:solidFill>
            <a:schemeClr val="bg2">
              <a:lumMod val="50000"/>
              <a:alpha val="99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Desenho de rosto de pessoa visto de perto&#10;&#10;Descrição gerada automaticamente com confiança média">
            <a:extLst>
              <a:ext uri="{FF2B5EF4-FFF2-40B4-BE49-F238E27FC236}">
                <a16:creationId xmlns:a16="http://schemas.microsoft.com/office/drawing/2014/main" id="{898A7377-E09D-4186-86D6-DCC71F77E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51" y="1031424"/>
            <a:ext cx="2195509" cy="220450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77519B5-18CE-4155-87EF-0F5DEDFB3CAE}"/>
              </a:ext>
            </a:extLst>
          </p:cNvPr>
          <p:cNvSpPr/>
          <p:nvPr/>
        </p:nvSpPr>
        <p:spPr>
          <a:xfrm>
            <a:off x="1020417" y="2069980"/>
            <a:ext cx="424070" cy="50466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BF610075-A5D1-4DF2-94CB-F7DB0C401639}"/>
              </a:ext>
            </a:extLst>
          </p:cNvPr>
          <p:cNvCxnSpPr>
            <a:cxnSpLocks/>
          </p:cNvCxnSpPr>
          <p:nvPr/>
        </p:nvCxnSpPr>
        <p:spPr>
          <a:xfrm>
            <a:off x="1268361" y="2312502"/>
            <a:ext cx="1561808" cy="229283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ítulo 1">
            <a:extLst>
              <a:ext uri="{FF2B5EF4-FFF2-40B4-BE49-F238E27FC236}">
                <a16:creationId xmlns:a16="http://schemas.microsoft.com/office/drawing/2014/main" id="{B0B90771-E6E0-48D3-AEB2-6D3AF0E8A119}"/>
              </a:ext>
            </a:extLst>
          </p:cNvPr>
          <p:cNvSpPr txBox="1">
            <a:spLocks/>
          </p:cNvSpPr>
          <p:nvPr/>
        </p:nvSpPr>
        <p:spPr>
          <a:xfrm>
            <a:off x="10801" y="3391"/>
            <a:ext cx="2819368" cy="5147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Como funciona isso?</a:t>
            </a:r>
          </a:p>
        </p:txBody>
      </p:sp>
      <p:sp>
        <p:nvSpPr>
          <p:cNvPr id="44" name="Cubo 43">
            <a:extLst>
              <a:ext uri="{FF2B5EF4-FFF2-40B4-BE49-F238E27FC236}">
                <a16:creationId xmlns:a16="http://schemas.microsoft.com/office/drawing/2014/main" id="{123355A7-DB69-4771-A420-1949522816B8}"/>
              </a:ext>
            </a:extLst>
          </p:cNvPr>
          <p:cNvSpPr/>
          <p:nvPr/>
        </p:nvSpPr>
        <p:spPr>
          <a:xfrm>
            <a:off x="3167248" y="1683152"/>
            <a:ext cx="5808828" cy="2834418"/>
          </a:xfrm>
          <a:prstGeom prst="cub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4F5C6C5C-93FC-4AF7-8CB1-CA4C7BEDB662}"/>
              </a:ext>
            </a:extLst>
          </p:cNvPr>
          <p:cNvCxnSpPr>
            <a:cxnSpLocks/>
          </p:cNvCxnSpPr>
          <p:nvPr/>
        </p:nvCxnSpPr>
        <p:spPr>
          <a:xfrm>
            <a:off x="3167248" y="2434115"/>
            <a:ext cx="0" cy="2834418"/>
          </a:xfrm>
          <a:prstGeom prst="line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8568D401-A46C-4D69-8DFA-976496621675}"/>
              </a:ext>
            </a:extLst>
          </p:cNvPr>
          <p:cNvCxnSpPr>
            <a:cxnSpLocks/>
          </p:cNvCxnSpPr>
          <p:nvPr/>
        </p:nvCxnSpPr>
        <p:spPr>
          <a:xfrm>
            <a:off x="3167248" y="2434115"/>
            <a:ext cx="5688587" cy="0"/>
          </a:xfrm>
          <a:prstGeom prst="line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7730258B-1D0C-4EE7-A9FB-8A955B5ACB8E}"/>
              </a:ext>
            </a:extLst>
          </p:cNvPr>
          <p:cNvSpPr/>
          <p:nvPr/>
        </p:nvSpPr>
        <p:spPr>
          <a:xfrm>
            <a:off x="3167246" y="1683152"/>
            <a:ext cx="5808827" cy="726976"/>
          </a:xfrm>
          <a:prstGeom prst="parallelogram">
            <a:avLst>
              <a:gd name="adj" fmla="val 100802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EFDEAD49-47D3-489E-8FB7-8159008D4766}"/>
              </a:ext>
            </a:extLst>
          </p:cNvPr>
          <p:cNvCxnSpPr>
            <a:cxnSpLocks/>
          </p:cNvCxnSpPr>
          <p:nvPr/>
        </p:nvCxnSpPr>
        <p:spPr>
          <a:xfrm flipV="1">
            <a:off x="3167247" y="1422400"/>
            <a:ext cx="971445" cy="1011716"/>
          </a:xfrm>
          <a:prstGeom prst="line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ítulo 1">
            <a:extLst>
              <a:ext uri="{FF2B5EF4-FFF2-40B4-BE49-F238E27FC236}">
                <a16:creationId xmlns:a16="http://schemas.microsoft.com/office/drawing/2014/main" id="{80D9D186-C8B3-4892-B0E7-400ADC3E6824}"/>
              </a:ext>
            </a:extLst>
          </p:cNvPr>
          <p:cNvSpPr txBox="1">
            <a:spLocks/>
          </p:cNvSpPr>
          <p:nvPr/>
        </p:nvSpPr>
        <p:spPr>
          <a:xfrm>
            <a:off x="6804767" y="2706423"/>
            <a:ext cx="1950720" cy="2792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Sedimento</a:t>
            </a:r>
          </a:p>
        </p:txBody>
      </p:sp>
      <p:sp>
        <p:nvSpPr>
          <p:cNvPr id="56" name="Título 1">
            <a:extLst>
              <a:ext uri="{FF2B5EF4-FFF2-40B4-BE49-F238E27FC236}">
                <a16:creationId xmlns:a16="http://schemas.microsoft.com/office/drawing/2014/main" id="{371F9BC4-C579-4EF6-8A4C-2784A1FEC430}"/>
              </a:ext>
            </a:extLst>
          </p:cNvPr>
          <p:cNvSpPr txBox="1">
            <a:spLocks/>
          </p:cNvSpPr>
          <p:nvPr/>
        </p:nvSpPr>
        <p:spPr>
          <a:xfrm>
            <a:off x="6687241" y="4633622"/>
            <a:ext cx="1950720" cy="2792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Embasamento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0D281EA0-310B-4D7E-9591-A928F17D30DA}"/>
                  </a:ext>
                </a:extLst>
              </p:cNvPr>
              <p:cNvSpPr txBox="1"/>
              <p:nvPr/>
            </p:nvSpPr>
            <p:spPr>
              <a:xfrm>
                <a:off x="7858126" y="2962110"/>
                <a:ext cx="3677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0D281EA0-310B-4D7E-9591-A928F17D3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126" y="2962110"/>
                <a:ext cx="367793" cy="369332"/>
              </a:xfrm>
              <a:prstGeom prst="rect">
                <a:avLst/>
              </a:prstGeom>
              <a:blipFill>
                <a:blip r:embed="rId3"/>
                <a:stretch>
                  <a:fillRect l="-20000" r="-6667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C7BB9283-34F6-4002-895D-62B89B109C22}"/>
                  </a:ext>
                </a:extLst>
              </p:cNvPr>
              <p:cNvSpPr txBox="1"/>
              <p:nvPr/>
            </p:nvSpPr>
            <p:spPr>
              <a:xfrm>
                <a:off x="7824112" y="4787716"/>
                <a:ext cx="3749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C7BB9283-34F6-4002-895D-62B89B1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12" y="4787716"/>
                <a:ext cx="374910" cy="369332"/>
              </a:xfrm>
              <a:prstGeom prst="rect">
                <a:avLst/>
              </a:prstGeom>
              <a:blipFill>
                <a:blip r:embed="rId4"/>
                <a:stretch>
                  <a:fillRect l="-19355" r="-4839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C4250ED8-1282-4C46-86FE-B08414BFEE27}"/>
                  </a:ext>
                </a:extLst>
              </p:cNvPr>
              <p:cNvSpPr txBox="1"/>
              <p:nvPr/>
            </p:nvSpPr>
            <p:spPr>
              <a:xfrm>
                <a:off x="2789179" y="4945616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C4250ED8-1282-4C46-86FE-B08414BFE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179" y="4945616"/>
                <a:ext cx="223266" cy="369332"/>
              </a:xfrm>
              <a:prstGeom prst="rect">
                <a:avLst/>
              </a:prstGeom>
              <a:blipFill>
                <a:blip r:embed="rId5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18A1062A-7D9F-4F1E-9874-19D7B635207D}"/>
                  </a:ext>
                </a:extLst>
              </p:cNvPr>
              <p:cNvSpPr txBox="1"/>
              <p:nvPr/>
            </p:nvSpPr>
            <p:spPr>
              <a:xfrm>
                <a:off x="3672978" y="1237734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62" name="CaixaDeTexto 61">
                <a:extLst>
                  <a:ext uri="{FF2B5EF4-FFF2-40B4-BE49-F238E27FC236}">
                    <a16:creationId xmlns:a16="http://schemas.microsoft.com/office/drawing/2014/main" id="{18A1062A-7D9F-4F1E-9874-19D7B6352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978" y="1237734"/>
                <a:ext cx="241733" cy="369332"/>
              </a:xfrm>
              <a:prstGeom prst="rect">
                <a:avLst/>
              </a:prstGeom>
              <a:blipFill>
                <a:blip r:embed="rId6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8F48D926-00D6-4373-B39D-25156F775E9F}"/>
                  </a:ext>
                </a:extLst>
              </p:cNvPr>
              <p:cNvSpPr txBox="1"/>
              <p:nvPr/>
            </p:nvSpPr>
            <p:spPr>
              <a:xfrm>
                <a:off x="8634621" y="2492407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71" name="CaixaDeTexto 70">
                <a:extLst>
                  <a:ext uri="{FF2B5EF4-FFF2-40B4-BE49-F238E27FC236}">
                    <a16:creationId xmlns:a16="http://schemas.microsoft.com/office/drawing/2014/main" id="{8F48D926-00D6-4373-B39D-25156F775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621" y="2492407"/>
                <a:ext cx="245708" cy="369332"/>
              </a:xfrm>
              <a:prstGeom prst="rect">
                <a:avLst/>
              </a:prstGeom>
              <a:blipFill>
                <a:blip r:embed="rId7"/>
                <a:stretch>
                  <a:fillRect l="-29268" r="-26829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1DBE55C1-B1C7-4AE4-8551-81622C74D984}"/>
                  </a:ext>
                </a:extLst>
              </p:cNvPr>
              <p:cNvSpPr txBox="1"/>
              <p:nvPr/>
            </p:nvSpPr>
            <p:spPr>
              <a:xfrm>
                <a:off x="4334793" y="1018744"/>
                <a:ext cx="4184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1" i="0" smtClean="0"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1DBE55C1-B1C7-4AE4-8551-81622C74D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793" y="1018744"/>
                <a:ext cx="418448" cy="369332"/>
              </a:xfrm>
              <a:prstGeom prst="rect">
                <a:avLst/>
              </a:prstGeom>
              <a:blipFill>
                <a:blip r:embed="rId8"/>
                <a:stretch>
                  <a:fillRect l="-15942" r="-1449"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971C9DB7-E59A-430D-9DF1-BD35DC508A13}"/>
              </a:ext>
            </a:extLst>
          </p:cNvPr>
          <p:cNvSpPr/>
          <p:nvPr/>
        </p:nvSpPr>
        <p:spPr>
          <a:xfrm>
            <a:off x="5061361" y="3019383"/>
            <a:ext cx="1900362" cy="1522171"/>
          </a:xfrm>
          <a:custGeom>
            <a:avLst/>
            <a:gdLst>
              <a:gd name="connsiteX0" fmla="*/ 103750 w 1900362"/>
              <a:gd name="connsiteY0" fmla="*/ 1468806 h 1510180"/>
              <a:gd name="connsiteX1" fmla="*/ 5276 w 1900362"/>
              <a:gd name="connsiteY1" fmla="*/ 1103046 h 1510180"/>
              <a:gd name="connsiteX2" fmla="*/ 244427 w 1900362"/>
              <a:gd name="connsiteY2" fmla="*/ 610677 h 1510180"/>
              <a:gd name="connsiteX3" fmla="*/ 413239 w 1900362"/>
              <a:gd name="connsiteY3" fmla="*/ 33902 h 1510180"/>
              <a:gd name="connsiteX4" fmla="*/ 624255 w 1900362"/>
              <a:gd name="connsiteY4" fmla="*/ 76105 h 1510180"/>
              <a:gd name="connsiteX5" fmla="*/ 1665264 w 1900362"/>
              <a:gd name="connsiteY5" fmla="*/ 146443 h 1510180"/>
              <a:gd name="connsiteX6" fmla="*/ 1876279 w 1900362"/>
              <a:gd name="connsiteY6" fmla="*/ 582542 h 1510180"/>
              <a:gd name="connsiteX7" fmla="*/ 1271369 w 1900362"/>
              <a:gd name="connsiteY7" fmla="*/ 498135 h 1510180"/>
              <a:gd name="connsiteX8" fmla="*/ 764932 w 1900362"/>
              <a:gd name="connsiteY8" fmla="*/ 329323 h 1510180"/>
              <a:gd name="connsiteX9" fmla="*/ 483578 w 1900362"/>
              <a:gd name="connsiteY9" fmla="*/ 779489 h 1510180"/>
              <a:gd name="connsiteX10" fmla="*/ 328833 w 1900362"/>
              <a:gd name="connsiteY10" fmla="*/ 1328129 h 1510180"/>
              <a:gd name="connsiteX11" fmla="*/ 385104 w 1900362"/>
              <a:gd name="connsiteY11" fmla="*/ 1482874 h 1510180"/>
              <a:gd name="connsiteX12" fmla="*/ 103750 w 1900362"/>
              <a:gd name="connsiteY12" fmla="*/ 1468806 h 151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0362" h="1510180">
                <a:moveTo>
                  <a:pt x="103750" y="1468806"/>
                </a:moveTo>
                <a:cubicBezTo>
                  <a:pt x="40445" y="1405501"/>
                  <a:pt x="-18170" y="1246067"/>
                  <a:pt x="5276" y="1103046"/>
                </a:cubicBezTo>
                <a:cubicBezTo>
                  <a:pt x="28722" y="960025"/>
                  <a:pt x="176433" y="788868"/>
                  <a:pt x="244427" y="610677"/>
                </a:cubicBezTo>
                <a:cubicBezTo>
                  <a:pt x="312421" y="432486"/>
                  <a:pt x="349934" y="122997"/>
                  <a:pt x="413239" y="33902"/>
                </a:cubicBezTo>
                <a:cubicBezTo>
                  <a:pt x="476544" y="-55193"/>
                  <a:pt x="415584" y="57348"/>
                  <a:pt x="624255" y="76105"/>
                </a:cubicBezTo>
                <a:cubicBezTo>
                  <a:pt x="832926" y="94862"/>
                  <a:pt x="1456593" y="62037"/>
                  <a:pt x="1665264" y="146443"/>
                </a:cubicBezTo>
                <a:cubicBezTo>
                  <a:pt x="1873935" y="230849"/>
                  <a:pt x="1941928" y="523927"/>
                  <a:pt x="1876279" y="582542"/>
                </a:cubicBezTo>
                <a:cubicBezTo>
                  <a:pt x="1810630" y="641157"/>
                  <a:pt x="1456594" y="540338"/>
                  <a:pt x="1271369" y="498135"/>
                </a:cubicBezTo>
                <a:cubicBezTo>
                  <a:pt x="1086144" y="455932"/>
                  <a:pt x="896231" y="282431"/>
                  <a:pt x="764932" y="329323"/>
                </a:cubicBezTo>
                <a:cubicBezTo>
                  <a:pt x="633634" y="376215"/>
                  <a:pt x="556261" y="613021"/>
                  <a:pt x="483578" y="779489"/>
                </a:cubicBezTo>
                <a:cubicBezTo>
                  <a:pt x="410895" y="945957"/>
                  <a:pt x="345245" y="1210898"/>
                  <a:pt x="328833" y="1328129"/>
                </a:cubicBezTo>
                <a:cubicBezTo>
                  <a:pt x="312421" y="1445360"/>
                  <a:pt x="424962" y="1454739"/>
                  <a:pt x="385104" y="1482874"/>
                </a:cubicBezTo>
                <a:cubicBezTo>
                  <a:pt x="345246" y="1511009"/>
                  <a:pt x="167055" y="1532111"/>
                  <a:pt x="103750" y="1468806"/>
                </a:cubicBezTo>
                <a:close/>
              </a:path>
            </a:pathLst>
          </a:custGeom>
          <a:blipFill>
            <a:blip r:embed="rId9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7BD5003-639B-4C20-ACB0-EFFF9F077312}"/>
              </a:ext>
            </a:extLst>
          </p:cNvPr>
          <p:cNvSpPr/>
          <p:nvPr/>
        </p:nvSpPr>
        <p:spPr>
          <a:xfrm>
            <a:off x="5655212" y="1928258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6AF097A8-8072-4E64-9C7C-D7225FE865D5}"/>
              </a:ext>
            </a:extLst>
          </p:cNvPr>
          <p:cNvSpPr/>
          <p:nvPr/>
        </p:nvSpPr>
        <p:spPr>
          <a:xfrm>
            <a:off x="6027108" y="1728177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11C59DD2-6A8F-486E-8FEE-1D364F37C789}"/>
              </a:ext>
            </a:extLst>
          </p:cNvPr>
          <p:cNvSpPr/>
          <p:nvPr/>
        </p:nvSpPr>
        <p:spPr>
          <a:xfrm>
            <a:off x="5981860" y="2105441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24EE1C92-6FB7-4A5E-B765-B04046E73665}"/>
              </a:ext>
            </a:extLst>
          </p:cNvPr>
          <p:cNvSpPr/>
          <p:nvPr/>
        </p:nvSpPr>
        <p:spPr>
          <a:xfrm>
            <a:off x="6642542" y="1869899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224A9EAA-6AD6-42B0-9927-EE06AF2792FF}"/>
              </a:ext>
            </a:extLst>
          </p:cNvPr>
          <p:cNvSpPr/>
          <p:nvPr/>
        </p:nvSpPr>
        <p:spPr>
          <a:xfrm>
            <a:off x="6483801" y="2146169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A3DB4353-E7D9-4331-A37D-C555C5FF6D0F}"/>
              </a:ext>
            </a:extLst>
          </p:cNvPr>
          <p:cNvSpPr/>
          <p:nvPr/>
        </p:nvSpPr>
        <p:spPr>
          <a:xfrm>
            <a:off x="7284274" y="1750447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DECDC427-8C9C-4052-BD00-E71D44E4FF44}"/>
              </a:ext>
            </a:extLst>
          </p:cNvPr>
          <p:cNvSpPr/>
          <p:nvPr/>
        </p:nvSpPr>
        <p:spPr>
          <a:xfrm>
            <a:off x="7338195" y="2114137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415ED665-5427-4AEF-AC40-F48C364C2E9D}"/>
              </a:ext>
            </a:extLst>
          </p:cNvPr>
          <p:cNvSpPr/>
          <p:nvPr/>
        </p:nvSpPr>
        <p:spPr>
          <a:xfrm>
            <a:off x="7839934" y="1928258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73F0D97C-3568-4290-8B58-82F0C4C9C345}"/>
              </a:ext>
            </a:extLst>
          </p:cNvPr>
          <p:cNvSpPr/>
          <p:nvPr/>
        </p:nvSpPr>
        <p:spPr>
          <a:xfrm>
            <a:off x="8235289" y="1843763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E6243553-60EA-4918-9AA2-E857E32D687E}"/>
              </a:ext>
            </a:extLst>
          </p:cNvPr>
          <p:cNvSpPr/>
          <p:nvPr/>
        </p:nvSpPr>
        <p:spPr>
          <a:xfrm>
            <a:off x="5247422" y="2152248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245A18BD-723B-4B36-B224-E63BECAEDE51}"/>
              </a:ext>
            </a:extLst>
          </p:cNvPr>
          <p:cNvSpPr/>
          <p:nvPr/>
        </p:nvSpPr>
        <p:spPr>
          <a:xfrm>
            <a:off x="4696970" y="2195642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47E4A7B0-43C4-4AA5-9004-975D5069B2B7}"/>
              </a:ext>
            </a:extLst>
          </p:cNvPr>
          <p:cNvSpPr/>
          <p:nvPr/>
        </p:nvSpPr>
        <p:spPr>
          <a:xfrm>
            <a:off x="4075074" y="2051988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C4EEB507-DB8E-40F8-828C-10B4D2C10BCF}"/>
              </a:ext>
            </a:extLst>
          </p:cNvPr>
          <p:cNvSpPr/>
          <p:nvPr/>
        </p:nvSpPr>
        <p:spPr>
          <a:xfrm>
            <a:off x="4724153" y="1783954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502AD4FB-D8C9-4870-8D9A-A738F2C73CD9}"/>
              </a:ext>
            </a:extLst>
          </p:cNvPr>
          <p:cNvSpPr/>
          <p:nvPr/>
        </p:nvSpPr>
        <p:spPr>
          <a:xfrm>
            <a:off x="4202353" y="1750447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B0750323-6E5B-4579-B537-EA47443A5BE8}"/>
              </a:ext>
            </a:extLst>
          </p:cNvPr>
          <p:cNvSpPr/>
          <p:nvPr/>
        </p:nvSpPr>
        <p:spPr>
          <a:xfrm>
            <a:off x="3611042" y="2192724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230DB6E2-A18E-4A9D-881C-3B4421207B4D}"/>
              </a:ext>
            </a:extLst>
          </p:cNvPr>
          <p:cNvSpPr/>
          <p:nvPr/>
        </p:nvSpPr>
        <p:spPr>
          <a:xfrm>
            <a:off x="5234953" y="1826777"/>
            <a:ext cx="112542" cy="14172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Título 1">
            <a:extLst>
              <a:ext uri="{FF2B5EF4-FFF2-40B4-BE49-F238E27FC236}">
                <a16:creationId xmlns:a16="http://schemas.microsoft.com/office/drawing/2014/main" id="{61134DE0-AB44-416D-98CB-82561D9239F2}"/>
              </a:ext>
            </a:extLst>
          </p:cNvPr>
          <p:cNvSpPr txBox="1">
            <a:spLocks/>
          </p:cNvSpPr>
          <p:nvPr/>
        </p:nvSpPr>
        <p:spPr>
          <a:xfrm>
            <a:off x="4991776" y="382521"/>
            <a:ext cx="5280359" cy="8118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Um conjunto de dados observados, que podem ser dados de </a:t>
            </a:r>
            <a:r>
              <a:rPr lang="pt-BR" sz="2400" dirty="0">
                <a:solidFill>
                  <a:schemeClr val="accent5">
                    <a:lumMod val="75000"/>
                  </a:schemeClr>
                </a:solidFill>
              </a:rPr>
              <a:t>distúrbio de gravidade </a:t>
            </a:r>
            <a:r>
              <a:rPr lang="pt-BR" sz="2400" dirty="0"/>
              <a:t>ou </a:t>
            </a:r>
            <a:r>
              <a:rPr lang="pt-BR" sz="2400" dirty="0">
                <a:solidFill>
                  <a:schemeClr val="accent5">
                    <a:lumMod val="75000"/>
                  </a:schemeClr>
                </a:solidFill>
              </a:rPr>
              <a:t>anomalias de campo total</a:t>
            </a:r>
          </a:p>
        </p:txBody>
      </p: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C158910C-1E7C-4489-B460-71CE2C1D86C7}"/>
              </a:ext>
            </a:extLst>
          </p:cNvPr>
          <p:cNvCxnSpPr>
            <a:cxnSpLocks/>
          </p:cNvCxnSpPr>
          <p:nvPr/>
        </p:nvCxnSpPr>
        <p:spPr>
          <a:xfrm flipH="1">
            <a:off x="4334790" y="1370507"/>
            <a:ext cx="111232" cy="31718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ítulo 1">
            <a:extLst>
              <a:ext uri="{FF2B5EF4-FFF2-40B4-BE49-F238E27FC236}">
                <a16:creationId xmlns:a16="http://schemas.microsoft.com/office/drawing/2014/main" id="{04FE705F-9921-4C1D-8CAA-F893400B2191}"/>
              </a:ext>
            </a:extLst>
          </p:cNvPr>
          <p:cNvSpPr txBox="1">
            <a:spLocks/>
          </p:cNvSpPr>
          <p:nvPr/>
        </p:nvSpPr>
        <p:spPr>
          <a:xfrm>
            <a:off x="9130879" y="2549178"/>
            <a:ext cx="3005176" cy="24808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A partir destas medições podemos estimar </a:t>
            </a:r>
            <a:r>
              <a:rPr lang="pt-BR" sz="2400" dirty="0">
                <a:solidFill>
                  <a:schemeClr val="accent5">
                    <a:lumMod val="75000"/>
                  </a:schemeClr>
                </a:solidFill>
              </a:rPr>
              <a:t>as propriedades físicas</a:t>
            </a:r>
            <a:r>
              <a:rPr lang="pt-BR" sz="2400" dirty="0"/>
              <a:t> da fonte geológica, ou até mesmo </a:t>
            </a:r>
            <a:r>
              <a:rPr lang="pt-BR" sz="2400" dirty="0">
                <a:solidFill>
                  <a:schemeClr val="accent5">
                    <a:lumMod val="75000"/>
                  </a:schemeClr>
                </a:solidFill>
              </a:rPr>
              <a:t>a sua geometria</a:t>
            </a:r>
            <a:r>
              <a:rPr lang="pt-BR" sz="2400" dirty="0"/>
              <a:t>.</a:t>
            </a:r>
            <a:endParaRPr lang="pt-BR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4" name="Título 1">
            <a:extLst>
              <a:ext uri="{FF2B5EF4-FFF2-40B4-BE49-F238E27FC236}">
                <a16:creationId xmlns:a16="http://schemas.microsoft.com/office/drawing/2014/main" id="{BFB6EBAA-704C-407C-8FFE-C4FC951383EC}"/>
              </a:ext>
            </a:extLst>
          </p:cNvPr>
          <p:cNvSpPr txBox="1">
            <a:spLocks/>
          </p:cNvSpPr>
          <p:nvPr/>
        </p:nvSpPr>
        <p:spPr>
          <a:xfrm>
            <a:off x="56330" y="4028028"/>
            <a:ext cx="2728309" cy="22045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Para esta finalidade, precisamos </a:t>
            </a:r>
            <a:r>
              <a:rPr lang="pt-BR" sz="2400" b="1" dirty="0"/>
              <a:t>formalizar matematicamente o processo de inversão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37238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54</a:t>
            </a:fld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EFEDE1B-2872-4546-A052-300360619FB2}"/>
              </a:ext>
            </a:extLst>
          </p:cNvPr>
          <p:cNvSpPr txBox="1">
            <a:spLocks/>
          </p:cNvSpPr>
          <p:nvPr/>
        </p:nvSpPr>
        <p:spPr>
          <a:xfrm>
            <a:off x="364909" y="2453023"/>
            <a:ext cx="11462182" cy="182355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dirty="0">
                <a:solidFill>
                  <a:schemeClr val="bg1"/>
                </a:solidFill>
              </a:rPr>
              <a:t>Formulação matemática de um problema inverso</a:t>
            </a:r>
          </a:p>
        </p:txBody>
      </p:sp>
    </p:spTree>
    <p:extLst>
      <p:ext uri="{BB962C8B-B14F-4D97-AF65-F5344CB8AC3E}">
        <p14:creationId xmlns:p14="http://schemas.microsoft.com/office/powerpoint/2010/main" val="4120574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55</a:t>
            </a:fld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652F9B0-2DF4-4A37-BC22-180D0D835E36}"/>
              </a:ext>
            </a:extLst>
          </p:cNvPr>
          <p:cNvSpPr/>
          <p:nvPr/>
        </p:nvSpPr>
        <p:spPr>
          <a:xfrm>
            <a:off x="1042989" y="2550318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5A07CBA6-1F15-4AB7-8AC4-B1E57860CB7D}"/>
              </a:ext>
            </a:extLst>
          </p:cNvPr>
          <p:cNvSpPr/>
          <p:nvPr/>
        </p:nvSpPr>
        <p:spPr>
          <a:xfrm>
            <a:off x="6938964" y="2550317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111F3EA0-281A-4825-A623-CC27975CEFCF}"/>
              </a:ext>
            </a:extLst>
          </p:cNvPr>
          <p:cNvSpPr txBox="1">
            <a:spLocks/>
          </p:cNvSpPr>
          <p:nvPr/>
        </p:nvSpPr>
        <p:spPr>
          <a:xfrm>
            <a:off x="1234736" y="3111179"/>
            <a:ext cx="3817030" cy="6356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solidFill>
                  <a:schemeClr val="bg1"/>
                </a:solidFill>
              </a:rPr>
              <a:t>Dados preditos</a:t>
            </a:r>
          </a:p>
        </p:txBody>
      </p:sp>
      <p:sp>
        <p:nvSpPr>
          <p:cNvPr id="11" name="Seta: em Forma de U 10">
            <a:extLst>
              <a:ext uri="{FF2B5EF4-FFF2-40B4-BE49-F238E27FC236}">
                <a16:creationId xmlns:a16="http://schemas.microsoft.com/office/drawing/2014/main" id="{484647CD-145B-4320-BE45-30355EFF7C59}"/>
              </a:ext>
            </a:extLst>
          </p:cNvPr>
          <p:cNvSpPr/>
          <p:nvPr/>
        </p:nvSpPr>
        <p:spPr>
          <a:xfrm>
            <a:off x="3314701" y="1714499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Seta: em Forma de U 28">
            <a:extLst>
              <a:ext uri="{FF2B5EF4-FFF2-40B4-BE49-F238E27FC236}">
                <a16:creationId xmlns:a16="http://schemas.microsoft.com/office/drawing/2014/main" id="{158D8454-0A39-45F1-AF92-6619BBBAB176}"/>
              </a:ext>
            </a:extLst>
          </p:cNvPr>
          <p:cNvSpPr/>
          <p:nvPr/>
        </p:nvSpPr>
        <p:spPr>
          <a:xfrm rot="10800000">
            <a:off x="3314700" y="4582318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28735138-4ACA-4B5B-A5A8-96C87781AC76}"/>
              </a:ext>
            </a:extLst>
          </p:cNvPr>
          <p:cNvSpPr txBox="1">
            <a:spLocks/>
          </p:cNvSpPr>
          <p:nvPr/>
        </p:nvSpPr>
        <p:spPr>
          <a:xfrm>
            <a:off x="6948486" y="3063315"/>
            <a:ext cx="4200525" cy="6356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solidFill>
                  <a:schemeClr val="bg1"/>
                </a:solidFill>
              </a:rPr>
              <a:t>Dados observados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D18DE7AE-879E-416D-836F-65B37AA84FA0}"/>
              </a:ext>
            </a:extLst>
          </p:cNvPr>
          <p:cNvSpPr txBox="1">
            <a:spLocks/>
          </p:cNvSpPr>
          <p:nvPr/>
        </p:nvSpPr>
        <p:spPr>
          <a:xfrm>
            <a:off x="2569580" y="989805"/>
            <a:ext cx="7798310" cy="6429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Problema direto</a:t>
            </a:r>
            <a:r>
              <a:rPr lang="pt-BR" sz="1800" dirty="0"/>
              <a:t>: </a:t>
            </a:r>
            <a:r>
              <a:rPr lang="pt-BR" sz="1800" i="1" dirty="0">
                <a:solidFill>
                  <a:srgbClr val="0070C0"/>
                </a:solidFill>
              </a:rPr>
              <a:t>“Sintoniza” manualmente </a:t>
            </a:r>
            <a:r>
              <a:rPr lang="pt-BR" sz="1800" dirty="0"/>
              <a:t>o conjunto de parâmetros e compara com os dados observados.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B704028-E6D5-4AAE-97F1-B8AAA97E3665}"/>
              </a:ext>
            </a:extLst>
          </p:cNvPr>
          <p:cNvSpPr txBox="1">
            <a:spLocks/>
          </p:cNvSpPr>
          <p:nvPr/>
        </p:nvSpPr>
        <p:spPr>
          <a:xfrm>
            <a:off x="2537363" y="5314909"/>
            <a:ext cx="7798310" cy="6429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Problema inverso:</a:t>
            </a:r>
            <a:r>
              <a:rPr lang="pt-BR" sz="1800" dirty="0"/>
              <a:t> </a:t>
            </a:r>
            <a:r>
              <a:rPr lang="pt-BR" sz="1800" i="1" dirty="0">
                <a:solidFill>
                  <a:srgbClr val="0070C0"/>
                </a:solidFill>
              </a:rPr>
              <a:t>estima automaticamente </a:t>
            </a:r>
            <a:r>
              <a:rPr lang="pt-BR" sz="1800" dirty="0"/>
              <a:t>o conjunto de parâmetros a partir dos dados observados.</a:t>
            </a:r>
          </a:p>
        </p:txBody>
      </p:sp>
    </p:spTree>
    <p:extLst>
      <p:ext uri="{BB962C8B-B14F-4D97-AF65-F5344CB8AC3E}">
        <p14:creationId xmlns:p14="http://schemas.microsoft.com/office/powerpoint/2010/main" val="30300806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56</a:t>
            </a:fld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652F9B0-2DF4-4A37-BC22-180D0D835E36}"/>
              </a:ext>
            </a:extLst>
          </p:cNvPr>
          <p:cNvSpPr/>
          <p:nvPr/>
        </p:nvSpPr>
        <p:spPr>
          <a:xfrm>
            <a:off x="1042989" y="2550318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5A07CBA6-1F15-4AB7-8AC4-B1E57860CB7D}"/>
              </a:ext>
            </a:extLst>
          </p:cNvPr>
          <p:cNvSpPr/>
          <p:nvPr/>
        </p:nvSpPr>
        <p:spPr>
          <a:xfrm>
            <a:off x="6938964" y="2550317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em Forma de U 10">
            <a:extLst>
              <a:ext uri="{FF2B5EF4-FFF2-40B4-BE49-F238E27FC236}">
                <a16:creationId xmlns:a16="http://schemas.microsoft.com/office/drawing/2014/main" id="{484647CD-145B-4320-BE45-30355EFF7C59}"/>
              </a:ext>
            </a:extLst>
          </p:cNvPr>
          <p:cNvSpPr/>
          <p:nvPr/>
        </p:nvSpPr>
        <p:spPr>
          <a:xfrm>
            <a:off x="3314701" y="1714499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Seta: em Forma de U 28">
            <a:extLst>
              <a:ext uri="{FF2B5EF4-FFF2-40B4-BE49-F238E27FC236}">
                <a16:creationId xmlns:a16="http://schemas.microsoft.com/office/drawing/2014/main" id="{158D8454-0A39-45F1-AF92-6619BBBAB176}"/>
              </a:ext>
            </a:extLst>
          </p:cNvPr>
          <p:cNvSpPr/>
          <p:nvPr/>
        </p:nvSpPr>
        <p:spPr>
          <a:xfrm rot="10800000">
            <a:off x="3314700" y="4582318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ítulo 1">
                <a:extLst>
                  <a:ext uri="{FF2B5EF4-FFF2-40B4-BE49-F238E27FC236}">
                    <a16:creationId xmlns:a16="http://schemas.microsoft.com/office/drawing/2014/main" id="{28735138-4ACA-4B5B-A5A8-96C87781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2168" y="3018489"/>
                <a:ext cx="726169" cy="6356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4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0" name="Título 1">
                <a:extLst>
                  <a:ext uri="{FF2B5EF4-FFF2-40B4-BE49-F238E27FC236}">
                    <a16:creationId xmlns:a16="http://schemas.microsoft.com/office/drawing/2014/main" id="{28735138-4ACA-4B5B-A5A8-96C87781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68" y="3018489"/>
                <a:ext cx="726169" cy="6356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>
            <a:extLst>
              <a:ext uri="{FF2B5EF4-FFF2-40B4-BE49-F238E27FC236}">
                <a16:creationId xmlns:a16="http://schemas.microsoft.com/office/drawing/2014/main" id="{D18DE7AE-879E-416D-836F-65B37AA84FA0}"/>
              </a:ext>
            </a:extLst>
          </p:cNvPr>
          <p:cNvSpPr txBox="1">
            <a:spLocks/>
          </p:cNvSpPr>
          <p:nvPr/>
        </p:nvSpPr>
        <p:spPr>
          <a:xfrm>
            <a:off x="2569580" y="989805"/>
            <a:ext cx="7798310" cy="6429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Problema direto</a:t>
            </a:r>
            <a:r>
              <a:rPr lang="pt-BR" sz="1800" dirty="0"/>
              <a:t>: </a:t>
            </a:r>
            <a:r>
              <a:rPr lang="pt-BR" sz="1800" i="1" dirty="0">
                <a:solidFill>
                  <a:srgbClr val="0070C0"/>
                </a:solidFill>
              </a:rPr>
              <a:t>“Sintoniza” manualmente </a:t>
            </a:r>
            <a:r>
              <a:rPr lang="pt-BR" sz="1800" dirty="0"/>
              <a:t>o conjunto de parâmetros e compara com os dados observados.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B704028-E6D5-4AAE-97F1-B8AAA97E3665}"/>
              </a:ext>
            </a:extLst>
          </p:cNvPr>
          <p:cNvSpPr txBox="1">
            <a:spLocks/>
          </p:cNvSpPr>
          <p:nvPr/>
        </p:nvSpPr>
        <p:spPr>
          <a:xfrm>
            <a:off x="2537363" y="5314909"/>
            <a:ext cx="7798310" cy="6429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Problema inverso:</a:t>
            </a:r>
            <a:r>
              <a:rPr lang="pt-BR" sz="1800" dirty="0"/>
              <a:t> </a:t>
            </a:r>
            <a:r>
              <a:rPr lang="pt-BR" sz="1800" i="1" dirty="0">
                <a:solidFill>
                  <a:srgbClr val="0070C0"/>
                </a:solidFill>
              </a:rPr>
              <a:t>estima automaticamente </a:t>
            </a:r>
            <a:r>
              <a:rPr lang="pt-BR" sz="1800" dirty="0"/>
              <a:t>o conjunto de parâmetros a partir dos dados observados.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B69A145E-1954-43AC-809C-5075C8CCC85B}"/>
              </a:ext>
            </a:extLst>
          </p:cNvPr>
          <p:cNvSpPr txBox="1">
            <a:spLocks/>
          </p:cNvSpPr>
          <p:nvPr/>
        </p:nvSpPr>
        <p:spPr>
          <a:xfrm>
            <a:off x="9771263" y="1673942"/>
            <a:ext cx="2380823" cy="8583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Dados observados:</a:t>
            </a:r>
            <a:r>
              <a:rPr lang="pt-BR" sz="1800" dirty="0"/>
              <a:t> dados </a:t>
            </a:r>
            <a:r>
              <a:rPr lang="pt-BR" sz="1800" dirty="0">
                <a:solidFill>
                  <a:srgbClr val="0070C0"/>
                </a:solidFill>
              </a:rPr>
              <a:t>medidos</a:t>
            </a:r>
            <a:r>
              <a:rPr lang="pt-BR" sz="1800" dirty="0"/>
              <a:t> na superfície da Terra.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E7C17109-E244-498A-ABE0-0F145E8D2CB6}"/>
              </a:ext>
            </a:extLst>
          </p:cNvPr>
          <p:cNvSpPr txBox="1">
            <a:spLocks/>
          </p:cNvSpPr>
          <p:nvPr/>
        </p:nvSpPr>
        <p:spPr>
          <a:xfrm>
            <a:off x="7556854" y="3663521"/>
            <a:ext cx="3276796" cy="5304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Dados observados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C786E302-C6AB-46E8-869F-58048F62F763}"/>
              </a:ext>
            </a:extLst>
          </p:cNvPr>
          <p:cNvSpPr txBox="1">
            <a:spLocks/>
          </p:cNvSpPr>
          <p:nvPr/>
        </p:nvSpPr>
        <p:spPr>
          <a:xfrm>
            <a:off x="1234736" y="3111179"/>
            <a:ext cx="3817030" cy="6356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solidFill>
                  <a:schemeClr val="bg1"/>
                </a:solidFill>
              </a:rPr>
              <a:t>Dados preditos</a:t>
            </a:r>
          </a:p>
        </p:txBody>
      </p:sp>
    </p:spTree>
    <p:extLst>
      <p:ext uri="{BB962C8B-B14F-4D97-AF65-F5344CB8AC3E}">
        <p14:creationId xmlns:p14="http://schemas.microsoft.com/office/powerpoint/2010/main" val="28502753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57</a:t>
            </a:fld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652F9B0-2DF4-4A37-BC22-180D0D835E36}"/>
              </a:ext>
            </a:extLst>
          </p:cNvPr>
          <p:cNvSpPr/>
          <p:nvPr/>
        </p:nvSpPr>
        <p:spPr>
          <a:xfrm>
            <a:off x="1042989" y="2550318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5A07CBA6-1F15-4AB7-8AC4-B1E57860CB7D}"/>
              </a:ext>
            </a:extLst>
          </p:cNvPr>
          <p:cNvSpPr/>
          <p:nvPr/>
        </p:nvSpPr>
        <p:spPr>
          <a:xfrm>
            <a:off x="6938964" y="2550317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em Forma de U 10">
            <a:extLst>
              <a:ext uri="{FF2B5EF4-FFF2-40B4-BE49-F238E27FC236}">
                <a16:creationId xmlns:a16="http://schemas.microsoft.com/office/drawing/2014/main" id="{484647CD-145B-4320-BE45-30355EFF7C59}"/>
              </a:ext>
            </a:extLst>
          </p:cNvPr>
          <p:cNvSpPr/>
          <p:nvPr/>
        </p:nvSpPr>
        <p:spPr>
          <a:xfrm>
            <a:off x="3314701" y="1714499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Seta: em Forma de U 28">
            <a:extLst>
              <a:ext uri="{FF2B5EF4-FFF2-40B4-BE49-F238E27FC236}">
                <a16:creationId xmlns:a16="http://schemas.microsoft.com/office/drawing/2014/main" id="{158D8454-0A39-45F1-AF92-6619BBBAB176}"/>
              </a:ext>
            </a:extLst>
          </p:cNvPr>
          <p:cNvSpPr/>
          <p:nvPr/>
        </p:nvSpPr>
        <p:spPr>
          <a:xfrm rot="10800000">
            <a:off x="3314700" y="4582318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ítulo 1">
                <a:extLst>
                  <a:ext uri="{FF2B5EF4-FFF2-40B4-BE49-F238E27FC236}">
                    <a16:creationId xmlns:a16="http://schemas.microsoft.com/office/drawing/2014/main" id="{28735138-4ACA-4B5B-A5A8-96C87781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2168" y="3018489"/>
                <a:ext cx="726169" cy="6356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ítulo 1">
                <a:extLst>
                  <a:ext uri="{FF2B5EF4-FFF2-40B4-BE49-F238E27FC236}">
                    <a16:creationId xmlns:a16="http://schemas.microsoft.com/office/drawing/2014/main" id="{28735138-4ACA-4B5B-A5A8-96C87781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68" y="3018489"/>
                <a:ext cx="726169" cy="6356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>
            <a:extLst>
              <a:ext uri="{FF2B5EF4-FFF2-40B4-BE49-F238E27FC236}">
                <a16:creationId xmlns:a16="http://schemas.microsoft.com/office/drawing/2014/main" id="{D18DE7AE-879E-416D-836F-65B37AA84FA0}"/>
              </a:ext>
            </a:extLst>
          </p:cNvPr>
          <p:cNvSpPr txBox="1">
            <a:spLocks/>
          </p:cNvSpPr>
          <p:nvPr/>
        </p:nvSpPr>
        <p:spPr>
          <a:xfrm>
            <a:off x="2569580" y="989805"/>
            <a:ext cx="7798310" cy="6429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Problema direto</a:t>
            </a:r>
            <a:r>
              <a:rPr lang="pt-BR" sz="1800" dirty="0"/>
              <a:t>: </a:t>
            </a:r>
            <a:r>
              <a:rPr lang="pt-BR" sz="1800" i="1" dirty="0">
                <a:solidFill>
                  <a:srgbClr val="0070C0"/>
                </a:solidFill>
              </a:rPr>
              <a:t>“Sintoniza” manualmente </a:t>
            </a:r>
            <a:r>
              <a:rPr lang="pt-BR" sz="1800" dirty="0"/>
              <a:t>o conjunto de parâmetros e compara com os dados observados.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B704028-E6D5-4AAE-97F1-B8AAA97E3665}"/>
              </a:ext>
            </a:extLst>
          </p:cNvPr>
          <p:cNvSpPr txBox="1">
            <a:spLocks/>
          </p:cNvSpPr>
          <p:nvPr/>
        </p:nvSpPr>
        <p:spPr>
          <a:xfrm>
            <a:off x="2537363" y="5314909"/>
            <a:ext cx="7798310" cy="6429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Problema inverso:</a:t>
            </a:r>
            <a:r>
              <a:rPr lang="pt-BR" sz="1800" dirty="0"/>
              <a:t> </a:t>
            </a:r>
            <a:r>
              <a:rPr lang="pt-BR" sz="1800" i="1" dirty="0">
                <a:solidFill>
                  <a:srgbClr val="0070C0"/>
                </a:solidFill>
              </a:rPr>
              <a:t>estima automaticamente </a:t>
            </a:r>
            <a:r>
              <a:rPr lang="pt-BR" sz="1800" dirty="0"/>
              <a:t>o conjunto de parâmetros a partir dos dados observados.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35C78BD-ADCF-4F39-AAF9-D250619D8F06}"/>
              </a:ext>
            </a:extLst>
          </p:cNvPr>
          <p:cNvSpPr txBox="1">
            <a:spLocks/>
          </p:cNvSpPr>
          <p:nvPr/>
        </p:nvSpPr>
        <p:spPr>
          <a:xfrm>
            <a:off x="0" y="4370570"/>
            <a:ext cx="2656624" cy="1265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Dados preditos:</a:t>
            </a:r>
            <a:r>
              <a:rPr lang="pt-BR" sz="1800" dirty="0"/>
              <a:t> dados gerados pelo modelo, que é dada pela </a:t>
            </a:r>
            <a:r>
              <a:rPr lang="pt-BR" sz="1800" dirty="0">
                <a:solidFill>
                  <a:srgbClr val="0070C0"/>
                </a:solidFill>
              </a:rPr>
              <a:t>relação física e matemática</a:t>
            </a:r>
            <a:r>
              <a:rPr lang="pt-BR" sz="1800" dirty="0"/>
              <a:t> do problema a ser resolvido.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B69A145E-1954-43AC-809C-5075C8CCC85B}"/>
              </a:ext>
            </a:extLst>
          </p:cNvPr>
          <p:cNvSpPr txBox="1">
            <a:spLocks/>
          </p:cNvSpPr>
          <p:nvPr/>
        </p:nvSpPr>
        <p:spPr>
          <a:xfrm>
            <a:off x="9771263" y="1673942"/>
            <a:ext cx="2380823" cy="8583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Dados observados:</a:t>
            </a:r>
            <a:r>
              <a:rPr lang="pt-BR" sz="1800" dirty="0"/>
              <a:t> dados </a:t>
            </a:r>
            <a:r>
              <a:rPr lang="pt-BR" sz="1800" dirty="0">
                <a:solidFill>
                  <a:srgbClr val="0070C0"/>
                </a:solidFill>
              </a:rPr>
              <a:t>medidos</a:t>
            </a:r>
            <a:r>
              <a:rPr lang="pt-BR" sz="1800" dirty="0"/>
              <a:t> na superfície da Terra.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D9FEE8C-7B24-4E46-8C77-8773129F6AA2}"/>
                  </a:ext>
                </a:extLst>
              </p:cNvPr>
              <p:cNvSpPr txBox="1"/>
              <p:nvPr/>
            </p:nvSpPr>
            <p:spPr>
              <a:xfrm>
                <a:off x="1944812" y="3038574"/>
                <a:ext cx="239687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p>
                        <m:r>
                          <a:rPr lang="pt-BR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4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4000" dirty="0">
                    <a:solidFill>
                      <a:schemeClr val="bg1"/>
                    </a:solidFill>
                  </a:rPr>
                  <a:t> </a:t>
                </a:r>
                <a:endParaRPr lang="pt-BR" sz="40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D9FEE8C-7B24-4E46-8C77-8773129F6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812" y="3038574"/>
                <a:ext cx="2396875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ítulo 1">
            <a:extLst>
              <a:ext uri="{FF2B5EF4-FFF2-40B4-BE49-F238E27FC236}">
                <a16:creationId xmlns:a16="http://schemas.microsoft.com/office/drawing/2014/main" id="{67CF4C6B-0668-4272-84E1-1103154A724D}"/>
              </a:ext>
            </a:extLst>
          </p:cNvPr>
          <p:cNvSpPr txBox="1">
            <a:spLocks/>
          </p:cNvSpPr>
          <p:nvPr/>
        </p:nvSpPr>
        <p:spPr>
          <a:xfrm>
            <a:off x="1756739" y="3698953"/>
            <a:ext cx="2773022" cy="5304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Dados preditos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E7C17109-E244-498A-ABE0-0F145E8D2CB6}"/>
              </a:ext>
            </a:extLst>
          </p:cNvPr>
          <p:cNvSpPr txBox="1">
            <a:spLocks/>
          </p:cNvSpPr>
          <p:nvPr/>
        </p:nvSpPr>
        <p:spPr>
          <a:xfrm>
            <a:off x="7556854" y="3663521"/>
            <a:ext cx="3276796" cy="5304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Dados observados</a:t>
            </a:r>
          </a:p>
        </p:txBody>
      </p:sp>
    </p:spTree>
    <p:extLst>
      <p:ext uri="{BB962C8B-B14F-4D97-AF65-F5344CB8AC3E}">
        <p14:creationId xmlns:p14="http://schemas.microsoft.com/office/powerpoint/2010/main" val="36988636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58</a:t>
            </a:fld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652F9B0-2DF4-4A37-BC22-180D0D835E36}"/>
              </a:ext>
            </a:extLst>
          </p:cNvPr>
          <p:cNvSpPr/>
          <p:nvPr/>
        </p:nvSpPr>
        <p:spPr>
          <a:xfrm>
            <a:off x="1042989" y="2550318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5A07CBA6-1F15-4AB7-8AC4-B1E57860CB7D}"/>
              </a:ext>
            </a:extLst>
          </p:cNvPr>
          <p:cNvSpPr/>
          <p:nvPr/>
        </p:nvSpPr>
        <p:spPr>
          <a:xfrm>
            <a:off x="6938964" y="2550317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em Forma de U 10">
            <a:extLst>
              <a:ext uri="{FF2B5EF4-FFF2-40B4-BE49-F238E27FC236}">
                <a16:creationId xmlns:a16="http://schemas.microsoft.com/office/drawing/2014/main" id="{484647CD-145B-4320-BE45-30355EFF7C59}"/>
              </a:ext>
            </a:extLst>
          </p:cNvPr>
          <p:cNvSpPr/>
          <p:nvPr/>
        </p:nvSpPr>
        <p:spPr>
          <a:xfrm>
            <a:off x="3314701" y="1714499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Seta: em Forma de U 28">
            <a:extLst>
              <a:ext uri="{FF2B5EF4-FFF2-40B4-BE49-F238E27FC236}">
                <a16:creationId xmlns:a16="http://schemas.microsoft.com/office/drawing/2014/main" id="{158D8454-0A39-45F1-AF92-6619BBBAB176}"/>
              </a:ext>
            </a:extLst>
          </p:cNvPr>
          <p:cNvSpPr/>
          <p:nvPr/>
        </p:nvSpPr>
        <p:spPr>
          <a:xfrm rot="10800000">
            <a:off x="3314700" y="4582318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ítulo 1">
                <a:extLst>
                  <a:ext uri="{FF2B5EF4-FFF2-40B4-BE49-F238E27FC236}">
                    <a16:creationId xmlns:a16="http://schemas.microsoft.com/office/drawing/2014/main" id="{28735138-4ACA-4B5B-A5A8-96C87781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2168" y="3018489"/>
                <a:ext cx="726169" cy="6356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4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0" name="Título 1">
                <a:extLst>
                  <a:ext uri="{FF2B5EF4-FFF2-40B4-BE49-F238E27FC236}">
                    <a16:creationId xmlns:a16="http://schemas.microsoft.com/office/drawing/2014/main" id="{28735138-4ACA-4B5B-A5A8-96C87781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68" y="3018489"/>
                <a:ext cx="726169" cy="6356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>
            <a:extLst>
              <a:ext uri="{FF2B5EF4-FFF2-40B4-BE49-F238E27FC236}">
                <a16:creationId xmlns:a16="http://schemas.microsoft.com/office/drawing/2014/main" id="{D18DE7AE-879E-416D-836F-65B37AA84FA0}"/>
              </a:ext>
            </a:extLst>
          </p:cNvPr>
          <p:cNvSpPr txBox="1">
            <a:spLocks/>
          </p:cNvSpPr>
          <p:nvPr/>
        </p:nvSpPr>
        <p:spPr>
          <a:xfrm>
            <a:off x="2569580" y="989805"/>
            <a:ext cx="7798310" cy="6429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Problema direto</a:t>
            </a:r>
            <a:r>
              <a:rPr lang="pt-BR" sz="1800" dirty="0"/>
              <a:t>: </a:t>
            </a:r>
            <a:r>
              <a:rPr lang="pt-BR" sz="1800" i="1" dirty="0">
                <a:solidFill>
                  <a:srgbClr val="0070C0"/>
                </a:solidFill>
              </a:rPr>
              <a:t>“Sintoniza” manualmente </a:t>
            </a:r>
            <a:r>
              <a:rPr lang="pt-BR" sz="1800" dirty="0"/>
              <a:t>o conjunto de parâmetros e compara com os dados observados.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B704028-E6D5-4AAE-97F1-B8AAA97E3665}"/>
              </a:ext>
            </a:extLst>
          </p:cNvPr>
          <p:cNvSpPr txBox="1">
            <a:spLocks/>
          </p:cNvSpPr>
          <p:nvPr/>
        </p:nvSpPr>
        <p:spPr>
          <a:xfrm>
            <a:off x="2537363" y="5314909"/>
            <a:ext cx="7798310" cy="6429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Problema inverso:</a:t>
            </a:r>
            <a:r>
              <a:rPr lang="pt-BR" sz="1800" dirty="0"/>
              <a:t> </a:t>
            </a:r>
            <a:r>
              <a:rPr lang="pt-BR" sz="1800" i="1" dirty="0">
                <a:solidFill>
                  <a:srgbClr val="0070C0"/>
                </a:solidFill>
              </a:rPr>
              <a:t>estima automaticamente </a:t>
            </a:r>
            <a:r>
              <a:rPr lang="pt-BR" sz="1800" dirty="0"/>
              <a:t>o conjunto de parâmetros a partir dos dados observados.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35C78BD-ADCF-4F39-AAF9-D250619D8F06}"/>
              </a:ext>
            </a:extLst>
          </p:cNvPr>
          <p:cNvSpPr txBox="1">
            <a:spLocks/>
          </p:cNvSpPr>
          <p:nvPr/>
        </p:nvSpPr>
        <p:spPr>
          <a:xfrm>
            <a:off x="0" y="4370570"/>
            <a:ext cx="2656624" cy="1265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Dados preditos:</a:t>
            </a:r>
            <a:r>
              <a:rPr lang="pt-BR" sz="1800" dirty="0"/>
              <a:t> dados gerados pelo modelo, que é dada pela </a:t>
            </a:r>
            <a:r>
              <a:rPr lang="pt-BR" sz="1800" dirty="0">
                <a:solidFill>
                  <a:srgbClr val="0070C0"/>
                </a:solidFill>
              </a:rPr>
              <a:t>relação física e matemática</a:t>
            </a:r>
            <a:r>
              <a:rPr lang="pt-BR" sz="1800" dirty="0"/>
              <a:t> do problema a ser resolvido.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B69A145E-1954-43AC-809C-5075C8CCC85B}"/>
              </a:ext>
            </a:extLst>
          </p:cNvPr>
          <p:cNvSpPr txBox="1">
            <a:spLocks/>
          </p:cNvSpPr>
          <p:nvPr/>
        </p:nvSpPr>
        <p:spPr>
          <a:xfrm>
            <a:off x="9771263" y="1673942"/>
            <a:ext cx="2380823" cy="8583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Dados observados:</a:t>
            </a:r>
            <a:r>
              <a:rPr lang="pt-BR" sz="1800" dirty="0"/>
              <a:t> dados </a:t>
            </a:r>
            <a:r>
              <a:rPr lang="pt-BR" sz="1800" dirty="0">
                <a:solidFill>
                  <a:srgbClr val="0070C0"/>
                </a:solidFill>
              </a:rPr>
              <a:t>medidos</a:t>
            </a:r>
            <a:r>
              <a:rPr lang="pt-BR" sz="1800" dirty="0"/>
              <a:t> na superfície da Terra.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D9FEE8C-7B24-4E46-8C77-8773129F6AA2}"/>
                  </a:ext>
                </a:extLst>
              </p:cNvPr>
              <p:cNvSpPr txBox="1"/>
              <p:nvPr/>
            </p:nvSpPr>
            <p:spPr>
              <a:xfrm>
                <a:off x="1944812" y="3038574"/>
                <a:ext cx="239687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p>
                        <m:r>
                          <a:rPr lang="pt-BR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4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4000" dirty="0">
                    <a:solidFill>
                      <a:schemeClr val="bg1"/>
                    </a:solidFill>
                  </a:rPr>
                  <a:t> </a:t>
                </a:r>
                <a:endParaRPr lang="pt-BR" sz="4000" dirty="0"/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D9FEE8C-7B24-4E46-8C77-8773129F6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812" y="3038574"/>
                <a:ext cx="2396875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ítulo 1">
            <a:extLst>
              <a:ext uri="{FF2B5EF4-FFF2-40B4-BE49-F238E27FC236}">
                <a16:creationId xmlns:a16="http://schemas.microsoft.com/office/drawing/2014/main" id="{67CF4C6B-0668-4272-84E1-1103154A724D}"/>
              </a:ext>
            </a:extLst>
          </p:cNvPr>
          <p:cNvSpPr txBox="1">
            <a:spLocks/>
          </p:cNvSpPr>
          <p:nvPr/>
        </p:nvSpPr>
        <p:spPr>
          <a:xfrm>
            <a:off x="1756739" y="3698953"/>
            <a:ext cx="2773022" cy="5304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Dados preditos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E7C17109-E244-498A-ABE0-0F145E8D2CB6}"/>
              </a:ext>
            </a:extLst>
          </p:cNvPr>
          <p:cNvSpPr txBox="1">
            <a:spLocks/>
          </p:cNvSpPr>
          <p:nvPr/>
        </p:nvSpPr>
        <p:spPr>
          <a:xfrm>
            <a:off x="7556854" y="3663521"/>
            <a:ext cx="3276796" cy="5304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Dados observados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D067B3A0-215B-4020-9B00-3242E0073381}"/>
              </a:ext>
            </a:extLst>
          </p:cNvPr>
          <p:cNvSpPr txBox="1">
            <a:spLocks/>
          </p:cNvSpPr>
          <p:nvPr/>
        </p:nvSpPr>
        <p:spPr>
          <a:xfrm>
            <a:off x="152400" y="1661341"/>
            <a:ext cx="2656624" cy="937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Vetor de parâmetros:</a:t>
            </a:r>
            <a:r>
              <a:rPr lang="pt-BR" sz="1800" dirty="0"/>
              <a:t> conjunto de variáveis que descrevem o modelo. </a:t>
            </a:r>
          </a:p>
        </p:txBody>
      </p:sp>
    </p:spTree>
    <p:extLst>
      <p:ext uri="{BB962C8B-B14F-4D97-AF65-F5344CB8AC3E}">
        <p14:creationId xmlns:p14="http://schemas.microsoft.com/office/powerpoint/2010/main" val="9714514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59</a:t>
            </a:fld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652F9B0-2DF4-4A37-BC22-180D0D835E36}"/>
              </a:ext>
            </a:extLst>
          </p:cNvPr>
          <p:cNvSpPr/>
          <p:nvPr/>
        </p:nvSpPr>
        <p:spPr>
          <a:xfrm>
            <a:off x="1042989" y="2550318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5A07CBA6-1F15-4AB7-8AC4-B1E57860CB7D}"/>
              </a:ext>
            </a:extLst>
          </p:cNvPr>
          <p:cNvSpPr/>
          <p:nvPr/>
        </p:nvSpPr>
        <p:spPr>
          <a:xfrm>
            <a:off x="6938964" y="2550317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em Forma de U 10">
            <a:extLst>
              <a:ext uri="{FF2B5EF4-FFF2-40B4-BE49-F238E27FC236}">
                <a16:creationId xmlns:a16="http://schemas.microsoft.com/office/drawing/2014/main" id="{484647CD-145B-4320-BE45-30355EFF7C59}"/>
              </a:ext>
            </a:extLst>
          </p:cNvPr>
          <p:cNvSpPr/>
          <p:nvPr/>
        </p:nvSpPr>
        <p:spPr>
          <a:xfrm>
            <a:off x="3314701" y="1714499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Seta: em Forma de U 28">
            <a:extLst>
              <a:ext uri="{FF2B5EF4-FFF2-40B4-BE49-F238E27FC236}">
                <a16:creationId xmlns:a16="http://schemas.microsoft.com/office/drawing/2014/main" id="{158D8454-0A39-45F1-AF92-6619BBBAB176}"/>
              </a:ext>
            </a:extLst>
          </p:cNvPr>
          <p:cNvSpPr/>
          <p:nvPr/>
        </p:nvSpPr>
        <p:spPr>
          <a:xfrm rot="10800000">
            <a:off x="3314700" y="4582318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ítulo 1">
                <a:extLst>
                  <a:ext uri="{FF2B5EF4-FFF2-40B4-BE49-F238E27FC236}">
                    <a16:creationId xmlns:a16="http://schemas.microsoft.com/office/drawing/2014/main" id="{28735138-4ACA-4B5B-A5A8-96C87781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2168" y="3018489"/>
                <a:ext cx="726169" cy="6356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ítulo 1">
                <a:extLst>
                  <a:ext uri="{FF2B5EF4-FFF2-40B4-BE49-F238E27FC236}">
                    <a16:creationId xmlns:a16="http://schemas.microsoft.com/office/drawing/2014/main" id="{28735138-4ACA-4B5B-A5A8-96C87781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68" y="3018489"/>
                <a:ext cx="726169" cy="6356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>
            <a:extLst>
              <a:ext uri="{FF2B5EF4-FFF2-40B4-BE49-F238E27FC236}">
                <a16:creationId xmlns:a16="http://schemas.microsoft.com/office/drawing/2014/main" id="{D18DE7AE-879E-416D-836F-65B37AA84FA0}"/>
              </a:ext>
            </a:extLst>
          </p:cNvPr>
          <p:cNvSpPr txBox="1">
            <a:spLocks/>
          </p:cNvSpPr>
          <p:nvPr/>
        </p:nvSpPr>
        <p:spPr>
          <a:xfrm>
            <a:off x="2569580" y="989805"/>
            <a:ext cx="7798310" cy="6429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Problema direto</a:t>
            </a:r>
            <a:r>
              <a:rPr lang="pt-BR" sz="1800" dirty="0"/>
              <a:t>: </a:t>
            </a:r>
            <a:r>
              <a:rPr lang="pt-BR" sz="1800" i="1" dirty="0">
                <a:solidFill>
                  <a:srgbClr val="0070C0"/>
                </a:solidFill>
              </a:rPr>
              <a:t>“Sintoniza” manualmente </a:t>
            </a:r>
            <a:r>
              <a:rPr lang="pt-BR" sz="1800" dirty="0"/>
              <a:t>o conjunto de parâmetros e compara com os dados observados.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B704028-E6D5-4AAE-97F1-B8AAA97E3665}"/>
              </a:ext>
            </a:extLst>
          </p:cNvPr>
          <p:cNvSpPr txBox="1">
            <a:spLocks/>
          </p:cNvSpPr>
          <p:nvPr/>
        </p:nvSpPr>
        <p:spPr>
          <a:xfrm>
            <a:off x="2537363" y="5314909"/>
            <a:ext cx="7798310" cy="6429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Problema inverso:</a:t>
            </a:r>
            <a:r>
              <a:rPr lang="pt-BR" sz="1800" dirty="0"/>
              <a:t> </a:t>
            </a:r>
            <a:r>
              <a:rPr lang="pt-BR" sz="1800" i="1" dirty="0">
                <a:solidFill>
                  <a:srgbClr val="0070C0"/>
                </a:solidFill>
              </a:rPr>
              <a:t>estima automaticamente </a:t>
            </a:r>
            <a:r>
              <a:rPr lang="pt-BR" sz="1800" dirty="0"/>
              <a:t>o conjunto de parâmetros a partir dos dados observados.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35C78BD-ADCF-4F39-AAF9-D250619D8F06}"/>
              </a:ext>
            </a:extLst>
          </p:cNvPr>
          <p:cNvSpPr txBox="1">
            <a:spLocks/>
          </p:cNvSpPr>
          <p:nvPr/>
        </p:nvSpPr>
        <p:spPr>
          <a:xfrm>
            <a:off x="0" y="4370570"/>
            <a:ext cx="2656624" cy="1265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Dados preditos:</a:t>
            </a:r>
            <a:r>
              <a:rPr lang="pt-BR" sz="1800" dirty="0"/>
              <a:t> dados gerados pelo modelo, que é dada pela </a:t>
            </a:r>
            <a:r>
              <a:rPr lang="pt-BR" sz="1800" dirty="0">
                <a:solidFill>
                  <a:srgbClr val="0070C0"/>
                </a:solidFill>
              </a:rPr>
              <a:t>relação física e matemática</a:t>
            </a:r>
            <a:r>
              <a:rPr lang="pt-BR" sz="1800" dirty="0"/>
              <a:t> do problema a ser resolvido.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B69A145E-1954-43AC-809C-5075C8CCC85B}"/>
              </a:ext>
            </a:extLst>
          </p:cNvPr>
          <p:cNvSpPr txBox="1">
            <a:spLocks/>
          </p:cNvSpPr>
          <p:nvPr/>
        </p:nvSpPr>
        <p:spPr>
          <a:xfrm>
            <a:off x="9771263" y="1673942"/>
            <a:ext cx="2380823" cy="8583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Dados observados:</a:t>
            </a:r>
            <a:r>
              <a:rPr lang="pt-BR" sz="1800" dirty="0"/>
              <a:t> dados </a:t>
            </a:r>
            <a:r>
              <a:rPr lang="pt-BR" sz="1800" dirty="0">
                <a:solidFill>
                  <a:srgbClr val="0070C0"/>
                </a:solidFill>
              </a:rPr>
              <a:t>medidos</a:t>
            </a:r>
            <a:r>
              <a:rPr lang="pt-BR" sz="1800" dirty="0"/>
              <a:t> na superfície da Terra.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D9FEE8C-7B24-4E46-8C77-8773129F6AA2}"/>
                  </a:ext>
                </a:extLst>
              </p:cNvPr>
              <p:cNvSpPr txBox="1"/>
              <p:nvPr/>
            </p:nvSpPr>
            <p:spPr>
              <a:xfrm>
                <a:off x="1944812" y="3038574"/>
                <a:ext cx="239687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p>
                        <m:r>
                          <a:rPr lang="pt-BR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4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4000" dirty="0">
                    <a:solidFill>
                      <a:schemeClr val="bg1"/>
                    </a:solidFill>
                  </a:rPr>
                  <a:t> </a:t>
                </a:r>
                <a:endParaRPr lang="pt-BR" sz="40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D9FEE8C-7B24-4E46-8C77-8773129F6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812" y="3038574"/>
                <a:ext cx="2396875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ítulo 1">
            <a:extLst>
              <a:ext uri="{FF2B5EF4-FFF2-40B4-BE49-F238E27FC236}">
                <a16:creationId xmlns:a16="http://schemas.microsoft.com/office/drawing/2014/main" id="{67CF4C6B-0668-4272-84E1-1103154A724D}"/>
              </a:ext>
            </a:extLst>
          </p:cNvPr>
          <p:cNvSpPr txBox="1">
            <a:spLocks/>
          </p:cNvSpPr>
          <p:nvPr/>
        </p:nvSpPr>
        <p:spPr>
          <a:xfrm>
            <a:off x="1756739" y="3698953"/>
            <a:ext cx="2773022" cy="5304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Dados preditos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E7C17109-E244-498A-ABE0-0F145E8D2CB6}"/>
              </a:ext>
            </a:extLst>
          </p:cNvPr>
          <p:cNvSpPr txBox="1">
            <a:spLocks/>
          </p:cNvSpPr>
          <p:nvPr/>
        </p:nvSpPr>
        <p:spPr>
          <a:xfrm>
            <a:off x="7556854" y="3663521"/>
            <a:ext cx="3276796" cy="5304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Dados observados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D067B3A0-215B-4020-9B00-3242E0073381}"/>
              </a:ext>
            </a:extLst>
          </p:cNvPr>
          <p:cNvSpPr txBox="1">
            <a:spLocks/>
          </p:cNvSpPr>
          <p:nvPr/>
        </p:nvSpPr>
        <p:spPr>
          <a:xfrm>
            <a:off x="152400" y="1661341"/>
            <a:ext cx="2656624" cy="937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Vetor de parâmetros:</a:t>
            </a:r>
            <a:r>
              <a:rPr lang="pt-BR" sz="1800" dirty="0"/>
              <a:t> conjunto de variáveis que descrevem o modelo. 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EB53C81A-2668-47AA-9F02-9625588FA83C}"/>
              </a:ext>
            </a:extLst>
          </p:cNvPr>
          <p:cNvSpPr/>
          <p:nvPr/>
        </p:nvSpPr>
        <p:spPr>
          <a:xfrm>
            <a:off x="2912012" y="2785403"/>
            <a:ext cx="1617749" cy="10722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C8AA2CF9-0AA8-4AAC-8442-D6EF8F656276}"/>
              </a:ext>
            </a:extLst>
          </p:cNvPr>
          <p:cNvCxnSpPr>
            <a:cxnSpLocks/>
          </p:cNvCxnSpPr>
          <p:nvPr/>
        </p:nvCxnSpPr>
        <p:spPr>
          <a:xfrm>
            <a:off x="4384112" y="3642753"/>
            <a:ext cx="1226756" cy="2610501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230BFAE5-5C2E-4A05-B1CB-0B2B45198171}"/>
              </a:ext>
            </a:extLst>
          </p:cNvPr>
          <p:cNvCxnSpPr>
            <a:cxnSpLocks/>
          </p:cNvCxnSpPr>
          <p:nvPr/>
        </p:nvCxnSpPr>
        <p:spPr>
          <a:xfrm flipH="1">
            <a:off x="3737731" y="3654127"/>
            <a:ext cx="656519" cy="2702223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ítulo 1">
            <a:extLst>
              <a:ext uri="{FF2B5EF4-FFF2-40B4-BE49-F238E27FC236}">
                <a16:creationId xmlns:a16="http://schemas.microsoft.com/office/drawing/2014/main" id="{FF44E728-044D-415B-80B8-2DFE86C40EB3}"/>
              </a:ext>
            </a:extLst>
          </p:cNvPr>
          <p:cNvSpPr txBox="1">
            <a:spLocks/>
          </p:cNvSpPr>
          <p:nvPr/>
        </p:nvSpPr>
        <p:spPr>
          <a:xfrm>
            <a:off x="3107204" y="6253254"/>
            <a:ext cx="1287046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/>
              <a:t>Linear </a:t>
            </a:r>
            <a:endParaRPr lang="pt-BR" sz="2800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3CE5DD2B-E733-4EC5-BD8E-49C9ED6E117F}"/>
              </a:ext>
            </a:extLst>
          </p:cNvPr>
          <p:cNvSpPr txBox="1">
            <a:spLocks/>
          </p:cNvSpPr>
          <p:nvPr/>
        </p:nvSpPr>
        <p:spPr>
          <a:xfrm>
            <a:off x="5088196" y="6293504"/>
            <a:ext cx="1850768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/>
              <a:t>Não linear 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111891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/>
          <p:nvPr/>
        </p:nvCxnSpPr>
        <p:spPr>
          <a:xfrm>
            <a:off x="369109" y="2893656"/>
            <a:ext cx="0" cy="27009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369109" y="2893656"/>
            <a:ext cx="308316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3270394" y="2893208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6257" y="5239154"/>
            <a:ext cx="28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z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5B35E83-B5D8-4521-86F6-8AF7C3BC4105}"/>
              </a:ext>
            </a:extLst>
          </p:cNvPr>
          <p:cNvSpPr/>
          <p:nvPr/>
        </p:nvSpPr>
        <p:spPr>
          <a:xfrm>
            <a:off x="763003" y="3681797"/>
            <a:ext cx="2507390" cy="1557357"/>
          </a:xfrm>
          <a:custGeom>
            <a:avLst/>
            <a:gdLst>
              <a:gd name="connsiteX0" fmla="*/ 0 w 1661160"/>
              <a:gd name="connsiteY0" fmla="*/ 511360 h 907600"/>
              <a:gd name="connsiteX1" fmla="*/ 0 w 1661160"/>
              <a:gd name="connsiteY1" fmla="*/ 511360 h 907600"/>
              <a:gd name="connsiteX2" fmla="*/ 53340 w 1661160"/>
              <a:gd name="connsiteY2" fmla="*/ 442780 h 907600"/>
              <a:gd name="connsiteX3" fmla="*/ 83820 w 1661160"/>
              <a:gd name="connsiteY3" fmla="*/ 404680 h 907600"/>
              <a:gd name="connsiteX4" fmla="*/ 99060 w 1661160"/>
              <a:gd name="connsiteY4" fmla="*/ 381820 h 907600"/>
              <a:gd name="connsiteX5" fmla="*/ 160020 w 1661160"/>
              <a:gd name="connsiteY5" fmla="*/ 320860 h 907600"/>
              <a:gd name="connsiteX6" fmla="*/ 175260 w 1661160"/>
              <a:gd name="connsiteY6" fmla="*/ 298000 h 907600"/>
              <a:gd name="connsiteX7" fmla="*/ 205740 w 1661160"/>
              <a:gd name="connsiteY7" fmla="*/ 275140 h 907600"/>
              <a:gd name="connsiteX8" fmla="*/ 220980 w 1661160"/>
              <a:gd name="connsiteY8" fmla="*/ 252280 h 907600"/>
              <a:gd name="connsiteX9" fmla="*/ 243840 w 1661160"/>
              <a:gd name="connsiteY9" fmla="*/ 237040 h 907600"/>
              <a:gd name="connsiteX10" fmla="*/ 312420 w 1661160"/>
              <a:gd name="connsiteY10" fmla="*/ 160840 h 907600"/>
              <a:gd name="connsiteX11" fmla="*/ 350520 w 1661160"/>
              <a:gd name="connsiteY11" fmla="*/ 137980 h 907600"/>
              <a:gd name="connsiteX12" fmla="*/ 441960 w 1661160"/>
              <a:gd name="connsiteY12" fmla="*/ 84640 h 907600"/>
              <a:gd name="connsiteX13" fmla="*/ 541020 w 1661160"/>
              <a:gd name="connsiteY13" fmla="*/ 54160 h 907600"/>
              <a:gd name="connsiteX14" fmla="*/ 670560 w 1661160"/>
              <a:gd name="connsiteY14" fmla="*/ 16060 h 907600"/>
              <a:gd name="connsiteX15" fmla="*/ 784860 w 1661160"/>
              <a:gd name="connsiteY15" fmla="*/ 8440 h 907600"/>
              <a:gd name="connsiteX16" fmla="*/ 838200 w 1661160"/>
              <a:gd name="connsiteY16" fmla="*/ 820 h 907600"/>
              <a:gd name="connsiteX17" fmla="*/ 1264920 w 1661160"/>
              <a:gd name="connsiteY17" fmla="*/ 16060 h 907600"/>
              <a:gd name="connsiteX18" fmla="*/ 1325880 w 1661160"/>
              <a:gd name="connsiteY18" fmla="*/ 38920 h 907600"/>
              <a:gd name="connsiteX19" fmla="*/ 1386840 w 1661160"/>
              <a:gd name="connsiteY19" fmla="*/ 77020 h 907600"/>
              <a:gd name="connsiteX20" fmla="*/ 1417320 w 1661160"/>
              <a:gd name="connsiteY20" fmla="*/ 92260 h 907600"/>
              <a:gd name="connsiteX21" fmla="*/ 1447800 w 1661160"/>
              <a:gd name="connsiteY21" fmla="*/ 122740 h 907600"/>
              <a:gd name="connsiteX22" fmla="*/ 1478280 w 1661160"/>
              <a:gd name="connsiteY22" fmla="*/ 137980 h 907600"/>
              <a:gd name="connsiteX23" fmla="*/ 1524000 w 1661160"/>
              <a:gd name="connsiteY23" fmla="*/ 183700 h 907600"/>
              <a:gd name="connsiteX24" fmla="*/ 1539240 w 1661160"/>
              <a:gd name="connsiteY24" fmla="*/ 206560 h 907600"/>
              <a:gd name="connsiteX25" fmla="*/ 1562100 w 1661160"/>
              <a:gd name="connsiteY25" fmla="*/ 221800 h 907600"/>
              <a:gd name="connsiteX26" fmla="*/ 1569720 w 1661160"/>
              <a:gd name="connsiteY26" fmla="*/ 244660 h 907600"/>
              <a:gd name="connsiteX27" fmla="*/ 1607820 w 1661160"/>
              <a:gd name="connsiteY27" fmla="*/ 298000 h 907600"/>
              <a:gd name="connsiteX28" fmla="*/ 1623060 w 1661160"/>
              <a:gd name="connsiteY28" fmla="*/ 328480 h 907600"/>
              <a:gd name="connsiteX29" fmla="*/ 1638300 w 1661160"/>
              <a:gd name="connsiteY29" fmla="*/ 351340 h 907600"/>
              <a:gd name="connsiteX30" fmla="*/ 1645920 w 1661160"/>
              <a:gd name="connsiteY30" fmla="*/ 374200 h 907600"/>
              <a:gd name="connsiteX31" fmla="*/ 1661160 w 1661160"/>
              <a:gd name="connsiteY31" fmla="*/ 435160 h 907600"/>
              <a:gd name="connsiteX32" fmla="*/ 1653540 w 1661160"/>
              <a:gd name="connsiteY32" fmla="*/ 579940 h 907600"/>
              <a:gd name="connsiteX33" fmla="*/ 1638300 w 1661160"/>
              <a:gd name="connsiteY33" fmla="*/ 610420 h 907600"/>
              <a:gd name="connsiteX34" fmla="*/ 1615440 w 1661160"/>
              <a:gd name="connsiteY34" fmla="*/ 663760 h 907600"/>
              <a:gd name="connsiteX35" fmla="*/ 1592580 w 1661160"/>
              <a:gd name="connsiteY35" fmla="*/ 686620 h 907600"/>
              <a:gd name="connsiteX36" fmla="*/ 1554480 w 1661160"/>
              <a:gd name="connsiteY36" fmla="*/ 732340 h 907600"/>
              <a:gd name="connsiteX37" fmla="*/ 1524000 w 1661160"/>
              <a:gd name="connsiteY37" fmla="*/ 747580 h 907600"/>
              <a:gd name="connsiteX38" fmla="*/ 1501140 w 1661160"/>
              <a:gd name="connsiteY38" fmla="*/ 770440 h 907600"/>
              <a:gd name="connsiteX39" fmla="*/ 1478280 w 1661160"/>
              <a:gd name="connsiteY39" fmla="*/ 778060 h 907600"/>
              <a:gd name="connsiteX40" fmla="*/ 1432560 w 1661160"/>
              <a:gd name="connsiteY40" fmla="*/ 808540 h 907600"/>
              <a:gd name="connsiteX41" fmla="*/ 1363980 w 1661160"/>
              <a:gd name="connsiteY41" fmla="*/ 831400 h 907600"/>
              <a:gd name="connsiteX42" fmla="*/ 1341120 w 1661160"/>
              <a:gd name="connsiteY42" fmla="*/ 839020 h 907600"/>
              <a:gd name="connsiteX43" fmla="*/ 1295400 w 1661160"/>
              <a:gd name="connsiteY43" fmla="*/ 846640 h 907600"/>
              <a:gd name="connsiteX44" fmla="*/ 1272540 w 1661160"/>
              <a:gd name="connsiteY44" fmla="*/ 861880 h 907600"/>
              <a:gd name="connsiteX45" fmla="*/ 1211580 w 1661160"/>
              <a:gd name="connsiteY45" fmla="*/ 869500 h 907600"/>
              <a:gd name="connsiteX46" fmla="*/ 1158240 w 1661160"/>
              <a:gd name="connsiteY46" fmla="*/ 877120 h 907600"/>
              <a:gd name="connsiteX47" fmla="*/ 952500 w 1661160"/>
              <a:gd name="connsiteY47" fmla="*/ 892360 h 907600"/>
              <a:gd name="connsiteX48" fmla="*/ 838200 w 1661160"/>
              <a:gd name="connsiteY48" fmla="*/ 907600 h 907600"/>
              <a:gd name="connsiteX49" fmla="*/ 426720 w 1661160"/>
              <a:gd name="connsiteY49" fmla="*/ 899980 h 907600"/>
              <a:gd name="connsiteX50" fmla="*/ 396240 w 1661160"/>
              <a:gd name="connsiteY50" fmla="*/ 877120 h 907600"/>
              <a:gd name="connsiteX51" fmla="*/ 373380 w 1661160"/>
              <a:gd name="connsiteY51" fmla="*/ 869500 h 907600"/>
              <a:gd name="connsiteX52" fmla="*/ 327660 w 1661160"/>
              <a:gd name="connsiteY52" fmla="*/ 839020 h 907600"/>
              <a:gd name="connsiteX53" fmla="*/ 304800 w 1661160"/>
              <a:gd name="connsiteY53" fmla="*/ 831400 h 907600"/>
              <a:gd name="connsiteX54" fmla="*/ 281940 w 1661160"/>
              <a:gd name="connsiteY54" fmla="*/ 816160 h 907600"/>
              <a:gd name="connsiteX55" fmla="*/ 236220 w 1661160"/>
              <a:gd name="connsiteY55" fmla="*/ 800920 h 907600"/>
              <a:gd name="connsiteX56" fmla="*/ 213360 w 1661160"/>
              <a:gd name="connsiteY56" fmla="*/ 793300 h 907600"/>
              <a:gd name="connsiteX57" fmla="*/ 182880 w 1661160"/>
              <a:gd name="connsiteY57" fmla="*/ 770440 h 907600"/>
              <a:gd name="connsiteX58" fmla="*/ 160020 w 1661160"/>
              <a:gd name="connsiteY58" fmla="*/ 762820 h 907600"/>
              <a:gd name="connsiteX59" fmla="*/ 137160 w 1661160"/>
              <a:gd name="connsiteY59" fmla="*/ 739960 h 907600"/>
              <a:gd name="connsiteX60" fmla="*/ 114300 w 1661160"/>
              <a:gd name="connsiteY60" fmla="*/ 724720 h 907600"/>
              <a:gd name="connsiteX61" fmla="*/ 83820 w 1661160"/>
              <a:gd name="connsiteY61" fmla="*/ 679000 h 907600"/>
              <a:gd name="connsiteX62" fmla="*/ 68580 w 1661160"/>
              <a:gd name="connsiteY62" fmla="*/ 656140 h 907600"/>
              <a:gd name="connsiteX63" fmla="*/ 30480 w 1661160"/>
              <a:gd name="connsiteY63" fmla="*/ 587560 h 907600"/>
              <a:gd name="connsiteX64" fmla="*/ 7620 w 1661160"/>
              <a:gd name="connsiteY64" fmla="*/ 572320 h 907600"/>
              <a:gd name="connsiteX65" fmla="*/ 0 w 1661160"/>
              <a:gd name="connsiteY65" fmla="*/ 511360 h 90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61160" h="907600">
                <a:moveTo>
                  <a:pt x="0" y="511360"/>
                </a:moveTo>
                <a:lnTo>
                  <a:pt x="0" y="511360"/>
                </a:lnTo>
                <a:cubicBezTo>
                  <a:pt x="17780" y="488500"/>
                  <a:pt x="37276" y="466877"/>
                  <a:pt x="53340" y="442780"/>
                </a:cubicBezTo>
                <a:cubicBezTo>
                  <a:pt x="82785" y="398613"/>
                  <a:pt x="32695" y="438764"/>
                  <a:pt x="83820" y="404680"/>
                </a:cubicBezTo>
                <a:cubicBezTo>
                  <a:pt x="88900" y="397060"/>
                  <a:pt x="92900" y="388596"/>
                  <a:pt x="99060" y="381820"/>
                </a:cubicBezTo>
                <a:cubicBezTo>
                  <a:pt x="118390" y="360556"/>
                  <a:pt x="144080" y="344770"/>
                  <a:pt x="160020" y="320860"/>
                </a:cubicBezTo>
                <a:cubicBezTo>
                  <a:pt x="165100" y="313240"/>
                  <a:pt x="168784" y="304476"/>
                  <a:pt x="175260" y="298000"/>
                </a:cubicBezTo>
                <a:cubicBezTo>
                  <a:pt x="184240" y="289020"/>
                  <a:pt x="196760" y="284120"/>
                  <a:pt x="205740" y="275140"/>
                </a:cubicBezTo>
                <a:cubicBezTo>
                  <a:pt x="212216" y="268664"/>
                  <a:pt x="214504" y="258756"/>
                  <a:pt x="220980" y="252280"/>
                </a:cubicBezTo>
                <a:cubicBezTo>
                  <a:pt x="227456" y="245804"/>
                  <a:pt x="237364" y="243516"/>
                  <a:pt x="243840" y="237040"/>
                </a:cubicBezTo>
                <a:cubicBezTo>
                  <a:pt x="277225" y="203655"/>
                  <a:pt x="261803" y="191210"/>
                  <a:pt x="312420" y="160840"/>
                </a:cubicBezTo>
                <a:lnTo>
                  <a:pt x="350520" y="137980"/>
                </a:lnTo>
                <a:cubicBezTo>
                  <a:pt x="378605" y="120697"/>
                  <a:pt x="410198" y="97874"/>
                  <a:pt x="441960" y="84640"/>
                </a:cubicBezTo>
                <a:cubicBezTo>
                  <a:pt x="556918" y="36741"/>
                  <a:pt x="456651" y="78265"/>
                  <a:pt x="541020" y="54160"/>
                </a:cubicBezTo>
                <a:cubicBezTo>
                  <a:pt x="581886" y="42484"/>
                  <a:pt x="627585" y="21665"/>
                  <a:pt x="670560" y="16060"/>
                </a:cubicBezTo>
                <a:cubicBezTo>
                  <a:pt x="708424" y="11121"/>
                  <a:pt x="746760" y="10980"/>
                  <a:pt x="784860" y="8440"/>
                </a:cubicBezTo>
                <a:cubicBezTo>
                  <a:pt x="802640" y="5900"/>
                  <a:pt x="820239" y="820"/>
                  <a:pt x="838200" y="820"/>
                </a:cubicBezTo>
                <a:cubicBezTo>
                  <a:pt x="1160061" y="820"/>
                  <a:pt x="1093765" y="-5334"/>
                  <a:pt x="1264920" y="16060"/>
                </a:cubicBezTo>
                <a:cubicBezTo>
                  <a:pt x="1311873" y="47362"/>
                  <a:pt x="1259968" y="16949"/>
                  <a:pt x="1325880" y="38920"/>
                </a:cubicBezTo>
                <a:cubicBezTo>
                  <a:pt x="1358978" y="49953"/>
                  <a:pt x="1357045" y="58398"/>
                  <a:pt x="1386840" y="77020"/>
                </a:cubicBezTo>
                <a:cubicBezTo>
                  <a:pt x="1396473" y="83040"/>
                  <a:pt x="1408233" y="85444"/>
                  <a:pt x="1417320" y="92260"/>
                </a:cubicBezTo>
                <a:cubicBezTo>
                  <a:pt x="1428815" y="100881"/>
                  <a:pt x="1436305" y="114119"/>
                  <a:pt x="1447800" y="122740"/>
                </a:cubicBezTo>
                <a:cubicBezTo>
                  <a:pt x="1456887" y="129556"/>
                  <a:pt x="1469410" y="130884"/>
                  <a:pt x="1478280" y="137980"/>
                </a:cubicBezTo>
                <a:cubicBezTo>
                  <a:pt x="1495110" y="151444"/>
                  <a:pt x="1512045" y="165767"/>
                  <a:pt x="1524000" y="183700"/>
                </a:cubicBezTo>
                <a:cubicBezTo>
                  <a:pt x="1529080" y="191320"/>
                  <a:pt x="1532764" y="200084"/>
                  <a:pt x="1539240" y="206560"/>
                </a:cubicBezTo>
                <a:cubicBezTo>
                  <a:pt x="1545716" y="213036"/>
                  <a:pt x="1554480" y="216720"/>
                  <a:pt x="1562100" y="221800"/>
                </a:cubicBezTo>
                <a:cubicBezTo>
                  <a:pt x="1564640" y="229420"/>
                  <a:pt x="1566128" y="237476"/>
                  <a:pt x="1569720" y="244660"/>
                </a:cubicBezTo>
                <a:cubicBezTo>
                  <a:pt x="1577780" y="260780"/>
                  <a:pt x="1599191" y="284194"/>
                  <a:pt x="1607820" y="298000"/>
                </a:cubicBezTo>
                <a:cubicBezTo>
                  <a:pt x="1613840" y="307633"/>
                  <a:pt x="1617424" y="318617"/>
                  <a:pt x="1623060" y="328480"/>
                </a:cubicBezTo>
                <a:cubicBezTo>
                  <a:pt x="1627604" y="336431"/>
                  <a:pt x="1634204" y="343149"/>
                  <a:pt x="1638300" y="351340"/>
                </a:cubicBezTo>
                <a:cubicBezTo>
                  <a:pt x="1641892" y="358524"/>
                  <a:pt x="1643807" y="366451"/>
                  <a:pt x="1645920" y="374200"/>
                </a:cubicBezTo>
                <a:cubicBezTo>
                  <a:pt x="1651431" y="394407"/>
                  <a:pt x="1661160" y="435160"/>
                  <a:pt x="1661160" y="435160"/>
                </a:cubicBezTo>
                <a:cubicBezTo>
                  <a:pt x="1658620" y="483420"/>
                  <a:pt x="1659791" y="532019"/>
                  <a:pt x="1653540" y="579940"/>
                </a:cubicBezTo>
                <a:cubicBezTo>
                  <a:pt x="1652071" y="591204"/>
                  <a:pt x="1642775" y="599979"/>
                  <a:pt x="1638300" y="610420"/>
                </a:cubicBezTo>
                <a:cubicBezTo>
                  <a:pt x="1627640" y="635294"/>
                  <a:pt x="1633492" y="638488"/>
                  <a:pt x="1615440" y="663760"/>
                </a:cubicBezTo>
                <a:cubicBezTo>
                  <a:pt x="1609176" y="672529"/>
                  <a:pt x="1599479" y="678341"/>
                  <a:pt x="1592580" y="686620"/>
                </a:cubicBezTo>
                <a:cubicBezTo>
                  <a:pt x="1572922" y="710209"/>
                  <a:pt x="1581980" y="712697"/>
                  <a:pt x="1554480" y="732340"/>
                </a:cubicBezTo>
                <a:cubicBezTo>
                  <a:pt x="1545237" y="738942"/>
                  <a:pt x="1533243" y="740978"/>
                  <a:pt x="1524000" y="747580"/>
                </a:cubicBezTo>
                <a:cubicBezTo>
                  <a:pt x="1515231" y="753844"/>
                  <a:pt x="1510106" y="764462"/>
                  <a:pt x="1501140" y="770440"/>
                </a:cubicBezTo>
                <a:cubicBezTo>
                  <a:pt x="1494457" y="774895"/>
                  <a:pt x="1485301" y="774159"/>
                  <a:pt x="1478280" y="778060"/>
                </a:cubicBezTo>
                <a:cubicBezTo>
                  <a:pt x="1462269" y="786955"/>
                  <a:pt x="1449936" y="802748"/>
                  <a:pt x="1432560" y="808540"/>
                </a:cubicBezTo>
                <a:lnTo>
                  <a:pt x="1363980" y="831400"/>
                </a:lnTo>
                <a:cubicBezTo>
                  <a:pt x="1356360" y="833940"/>
                  <a:pt x="1349043" y="837700"/>
                  <a:pt x="1341120" y="839020"/>
                </a:cubicBezTo>
                <a:lnTo>
                  <a:pt x="1295400" y="846640"/>
                </a:lnTo>
                <a:cubicBezTo>
                  <a:pt x="1287780" y="851720"/>
                  <a:pt x="1281375" y="859470"/>
                  <a:pt x="1272540" y="861880"/>
                </a:cubicBezTo>
                <a:cubicBezTo>
                  <a:pt x="1252783" y="867268"/>
                  <a:pt x="1231878" y="866794"/>
                  <a:pt x="1211580" y="869500"/>
                </a:cubicBezTo>
                <a:cubicBezTo>
                  <a:pt x="1193777" y="871874"/>
                  <a:pt x="1176131" y="875541"/>
                  <a:pt x="1158240" y="877120"/>
                </a:cubicBezTo>
                <a:cubicBezTo>
                  <a:pt x="1089738" y="883164"/>
                  <a:pt x="1020577" y="882635"/>
                  <a:pt x="952500" y="892360"/>
                </a:cubicBezTo>
                <a:cubicBezTo>
                  <a:pt x="878888" y="902876"/>
                  <a:pt x="916982" y="897752"/>
                  <a:pt x="838200" y="907600"/>
                </a:cubicBezTo>
                <a:cubicBezTo>
                  <a:pt x="701040" y="905060"/>
                  <a:pt x="563578" y="909419"/>
                  <a:pt x="426720" y="899980"/>
                </a:cubicBezTo>
                <a:cubicBezTo>
                  <a:pt x="414050" y="899106"/>
                  <a:pt x="407267" y="883421"/>
                  <a:pt x="396240" y="877120"/>
                </a:cubicBezTo>
                <a:cubicBezTo>
                  <a:pt x="389266" y="873135"/>
                  <a:pt x="380401" y="873401"/>
                  <a:pt x="373380" y="869500"/>
                </a:cubicBezTo>
                <a:cubicBezTo>
                  <a:pt x="357369" y="860605"/>
                  <a:pt x="343671" y="847915"/>
                  <a:pt x="327660" y="839020"/>
                </a:cubicBezTo>
                <a:cubicBezTo>
                  <a:pt x="320639" y="835119"/>
                  <a:pt x="311984" y="834992"/>
                  <a:pt x="304800" y="831400"/>
                </a:cubicBezTo>
                <a:cubicBezTo>
                  <a:pt x="296609" y="827304"/>
                  <a:pt x="290309" y="819879"/>
                  <a:pt x="281940" y="816160"/>
                </a:cubicBezTo>
                <a:cubicBezTo>
                  <a:pt x="267260" y="809636"/>
                  <a:pt x="251460" y="806000"/>
                  <a:pt x="236220" y="800920"/>
                </a:cubicBezTo>
                <a:lnTo>
                  <a:pt x="213360" y="793300"/>
                </a:lnTo>
                <a:cubicBezTo>
                  <a:pt x="203200" y="785680"/>
                  <a:pt x="193907" y="776741"/>
                  <a:pt x="182880" y="770440"/>
                </a:cubicBezTo>
                <a:cubicBezTo>
                  <a:pt x="175906" y="766455"/>
                  <a:pt x="166703" y="767275"/>
                  <a:pt x="160020" y="762820"/>
                </a:cubicBezTo>
                <a:cubicBezTo>
                  <a:pt x="151054" y="756842"/>
                  <a:pt x="145439" y="746859"/>
                  <a:pt x="137160" y="739960"/>
                </a:cubicBezTo>
                <a:cubicBezTo>
                  <a:pt x="130125" y="734097"/>
                  <a:pt x="121920" y="729800"/>
                  <a:pt x="114300" y="724720"/>
                </a:cubicBezTo>
                <a:lnTo>
                  <a:pt x="83820" y="679000"/>
                </a:lnTo>
                <a:cubicBezTo>
                  <a:pt x="78740" y="671380"/>
                  <a:pt x="71476" y="664828"/>
                  <a:pt x="68580" y="656140"/>
                </a:cubicBezTo>
                <a:cubicBezTo>
                  <a:pt x="60639" y="632318"/>
                  <a:pt x="52939" y="602532"/>
                  <a:pt x="30480" y="587560"/>
                </a:cubicBezTo>
                <a:lnTo>
                  <a:pt x="7620" y="572320"/>
                </a:lnTo>
                <a:cubicBezTo>
                  <a:pt x="-3213" y="539821"/>
                  <a:pt x="1270" y="521520"/>
                  <a:pt x="0" y="51136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1201BCC9-36F8-4C7B-BD66-DB55C7D28A92}"/>
              </a:ext>
            </a:extLst>
          </p:cNvPr>
          <p:cNvSpPr/>
          <p:nvPr/>
        </p:nvSpPr>
        <p:spPr>
          <a:xfrm>
            <a:off x="1911719" y="209765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7108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Efeito gravitacional de uma distribuição de densidade</a:t>
            </a: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22C1C81-6114-4FE5-91C1-820C69A55B9F}"/>
              </a:ext>
            </a:extLst>
          </p:cNvPr>
          <p:cNvCxnSpPr>
            <a:cxnSpLocks/>
            <a:endCxn id="12" idx="0"/>
          </p:cNvCxnSpPr>
          <p:nvPr/>
        </p:nvCxnSpPr>
        <p:spPr>
          <a:xfrm flipV="1">
            <a:off x="1476618" y="2097658"/>
            <a:ext cx="457961" cy="197394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/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pt-BR" sz="2000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72BD8F6-8FC2-4CE8-8462-7CE5E056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59" y="3171588"/>
                <a:ext cx="229229" cy="307777"/>
              </a:xfrm>
              <a:prstGeom prst="rect">
                <a:avLst/>
              </a:prstGeom>
              <a:blipFill>
                <a:blip r:embed="rId2"/>
                <a:stretch>
                  <a:fillRect l="-15789" t="-1961" r="-28947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/>
              <p:nvPr/>
            </p:nvSpPr>
            <p:spPr>
              <a:xfrm>
                <a:off x="1608265" y="4031389"/>
                <a:ext cx="27103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000" i="1" dirty="0"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𝑑</m:t>
                    </m:r>
                  </m:oMath>
                </a14:m>
                <a:r>
                  <a:rPr lang="pt-BR" sz="2000" b="1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</a:t>
                </a: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0937A068-3F5A-45C2-A0CD-3FF8499D2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265" y="4031389"/>
                <a:ext cx="271036" cy="307777"/>
              </a:xfrm>
              <a:prstGeom prst="rect">
                <a:avLst/>
              </a:prstGeom>
              <a:blipFill>
                <a:blip r:embed="rId3"/>
                <a:stretch>
                  <a:fillRect l="-34091" t="-25490" r="-61364" b="-490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6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/>
              <p:nvPr/>
            </p:nvSpPr>
            <p:spPr>
              <a:xfrm>
                <a:off x="1775148" y="4321544"/>
                <a:ext cx="3897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9D0C0D-BBA0-4020-8521-ED4608C85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148" y="4321544"/>
                <a:ext cx="389786" cy="40011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126" y="1875044"/>
                <a:ext cx="1399166" cy="40011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/>
              <p:nvPr/>
            </p:nvSpPr>
            <p:spPr>
              <a:xfrm>
                <a:off x="5908821" y="3171588"/>
                <a:ext cx="3920625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24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/>
                                    </a:rPr>
                                    <m:t>𝑍</m:t>
                                  </m:r>
                                  <m:r>
                                    <a:rPr lang="pt-BR" sz="2400" i="1"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𝑍</m:t>
                                      </m:r>
                                    </m:e>
                                    <m:sup>
                                      <m:r>
                                        <a:rPr lang="pt-BR" sz="24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BR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EC23017C-53A8-49C9-A8D1-32F24F361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821" y="3171588"/>
                <a:ext cx="3920625" cy="5395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323107B9-52F5-4447-92EF-8CED5ACB3CEF}"/>
                  </a:ext>
                </a:extLst>
              </p:cNvPr>
              <p:cNvSpPr txBox="1"/>
              <p:nvPr/>
            </p:nvSpPr>
            <p:spPr>
              <a:xfrm>
                <a:off x="741882" y="5714163"/>
                <a:ext cx="2823786" cy="6262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  <m:sub/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323107B9-52F5-4447-92EF-8CED5ACB3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82" y="5714163"/>
                <a:ext cx="2823786" cy="6262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143BBA34-6876-4847-8A31-7A6492A416F6}"/>
                  </a:ext>
                </a:extLst>
              </p:cNvPr>
              <p:cNvSpPr txBox="1"/>
              <p:nvPr/>
            </p:nvSpPr>
            <p:spPr>
              <a:xfrm>
                <a:off x="5418848" y="1830926"/>
                <a:ext cx="4900572" cy="960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0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sz="2000" i="1">
                                          <a:latin typeface="Cambria Math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𝑍</m:t>
                                              </m:r>
                                              <m:r>
                                                <a:rPr lang="pt-BR" sz="20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BR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𝑍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pt-BR" sz="2000" i="1">
                                                      <a:latin typeface="Cambria Math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sz="20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e>
                      </m:nary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143BBA34-6876-4847-8A31-7A6492A41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848" y="1830926"/>
                <a:ext cx="4900572" cy="9603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>
            <a:extLst>
              <a:ext uri="{FF2B5EF4-FFF2-40B4-BE49-F238E27FC236}">
                <a16:creationId xmlns:a16="http://schemas.microsoft.com/office/drawing/2014/main" id="{3AE29CFE-7E80-4BA4-BE16-A57F9DF4BF4C}"/>
              </a:ext>
            </a:extLst>
          </p:cNvPr>
          <p:cNvSpPr/>
          <p:nvPr/>
        </p:nvSpPr>
        <p:spPr>
          <a:xfrm>
            <a:off x="1308904" y="3963652"/>
            <a:ext cx="295274" cy="2159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94654428-9530-48BB-93C9-C7181E56F266}"/>
              </a:ext>
            </a:extLst>
          </p:cNvPr>
          <p:cNvSpPr txBox="1">
            <a:spLocks/>
          </p:cNvSpPr>
          <p:nvPr/>
        </p:nvSpPr>
        <p:spPr>
          <a:xfrm>
            <a:off x="4864328" y="4135074"/>
            <a:ext cx="6009610" cy="461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Resolver esta equação para um </a:t>
            </a:r>
            <a:r>
              <a:rPr lang="pt-BR" sz="2400" b="1" dirty="0">
                <a:solidFill>
                  <a:srgbClr val="0070C0"/>
                </a:solidFill>
              </a:rPr>
              <a:t>polígono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E3783B7-1E25-4F77-B97C-CB96225F9041}"/>
              </a:ext>
            </a:extLst>
          </p:cNvPr>
          <p:cNvSpPr txBox="1"/>
          <p:nvPr/>
        </p:nvSpPr>
        <p:spPr>
          <a:xfrm>
            <a:off x="4227297" y="5178787"/>
            <a:ext cx="7494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u="none" strike="noStrike" baseline="0" dirty="0">
                <a:latin typeface="+mj-lt"/>
              </a:rPr>
              <a:t>Rapid Gravity Computations for Two-Dimensional Bodies with Application to the Mendocino Submarine Fracture Zone. (</a:t>
            </a:r>
            <a:r>
              <a:rPr lang="en-US" i="0" u="none" strike="noStrike" baseline="0" dirty="0" err="1">
                <a:latin typeface="+mj-lt"/>
              </a:rPr>
              <a:t>Talwani</a:t>
            </a:r>
            <a:r>
              <a:rPr lang="en-US" i="0" u="none" strike="noStrike" baseline="0" dirty="0">
                <a:latin typeface="+mj-lt"/>
              </a:rPr>
              <a:t> et al., 1959)</a:t>
            </a:r>
            <a:endParaRPr lang="pt-BR" dirty="0">
              <a:latin typeface="+mj-lt"/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600388AF-05A3-4457-B837-3BF839B7A06E}"/>
              </a:ext>
            </a:extLst>
          </p:cNvPr>
          <p:cNvSpPr txBox="1">
            <a:spLocks/>
          </p:cNvSpPr>
          <p:nvPr/>
        </p:nvSpPr>
        <p:spPr>
          <a:xfrm>
            <a:off x="5819504" y="600872"/>
            <a:ext cx="5957234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/>
              <a:t>O </a:t>
            </a:r>
            <a:r>
              <a:rPr lang="pt-BR" sz="2400" dirty="0">
                <a:solidFill>
                  <a:srgbClr val="0070C0"/>
                </a:solidFill>
              </a:rPr>
              <a:t>potencial gravitacional </a:t>
            </a:r>
            <a:r>
              <a:rPr lang="pt-BR" sz="2400" dirty="0"/>
              <a:t>que gera a componente gravitacional de uma </a:t>
            </a:r>
            <a:r>
              <a:rPr lang="pt-BR" sz="2400" dirty="0">
                <a:solidFill>
                  <a:srgbClr val="0070C0"/>
                </a:solidFill>
              </a:rPr>
              <a:t>distribuição de densidade</a:t>
            </a:r>
            <a:r>
              <a:rPr lang="pt-B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46612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60</a:t>
            </a:fld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652F9B0-2DF4-4A37-BC22-180D0D835E36}"/>
              </a:ext>
            </a:extLst>
          </p:cNvPr>
          <p:cNvSpPr/>
          <p:nvPr/>
        </p:nvSpPr>
        <p:spPr>
          <a:xfrm>
            <a:off x="1042989" y="2550318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5A07CBA6-1F15-4AB7-8AC4-B1E57860CB7D}"/>
              </a:ext>
            </a:extLst>
          </p:cNvPr>
          <p:cNvSpPr/>
          <p:nvPr/>
        </p:nvSpPr>
        <p:spPr>
          <a:xfrm>
            <a:off x="6938964" y="2550317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em Forma de U 10">
            <a:extLst>
              <a:ext uri="{FF2B5EF4-FFF2-40B4-BE49-F238E27FC236}">
                <a16:creationId xmlns:a16="http://schemas.microsoft.com/office/drawing/2014/main" id="{484647CD-145B-4320-BE45-30355EFF7C59}"/>
              </a:ext>
            </a:extLst>
          </p:cNvPr>
          <p:cNvSpPr/>
          <p:nvPr/>
        </p:nvSpPr>
        <p:spPr>
          <a:xfrm>
            <a:off x="3314701" y="1714499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Seta: em Forma de U 28">
            <a:extLst>
              <a:ext uri="{FF2B5EF4-FFF2-40B4-BE49-F238E27FC236}">
                <a16:creationId xmlns:a16="http://schemas.microsoft.com/office/drawing/2014/main" id="{158D8454-0A39-45F1-AF92-6619BBBAB176}"/>
              </a:ext>
            </a:extLst>
          </p:cNvPr>
          <p:cNvSpPr/>
          <p:nvPr/>
        </p:nvSpPr>
        <p:spPr>
          <a:xfrm rot="10800000">
            <a:off x="3314700" y="4582318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ítulo 1">
                <a:extLst>
                  <a:ext uri="{FF2B5EF4-FFF2-40B4-BE49-F238E27FC236}">
                    <a16:creationId xmlns:a16="http://schemas.microsoft.com/office/drawing/2014/main" id="{28735138-4ACA-4B5B-A5A8-96C87781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2168" y="3018489"/>
                <a:ext cx="726169" cy="6356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4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0" name="Título 1">
                <a:extLst>
                  <a:ext uri="{FF2B5EF4-FFF2-40B4-BE49-F238E27FC236}">
                    <a16:creationId xmlns:a16="http://schemas.microsoft.com/office/drawing/2014/main" id="{28735138-4ACA-4B5B-A5A8-96C87781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68" y="3018489"/>
                <a:ext cx="726169" cy="6356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D9FEE8C-7B24-4E46-8C77-8773129F6AA2}"/>
                  </a:ext>
                </a:extLst>
              </p:cNvPr>
              <p:cNvSpPr txBox="1"/>
              <p:nvPr/>
            </p:nvSpPr>
            <p:spPr>
              <a:xfrm>
                <a:off x="1944812" y="3038574"/>
                <a:ext cx="239687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p>
                        <m:r>
                          <a:rPr lang="pt-BR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4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4000" dirty="0">
                    <a:solidFill>
                      <a:schemeClr val="bg1"/>
                    </a:solidFill>
                  </a:rPr>
                  <a:t> </a:t>
                </a:r>
                <a:endParaRPr lang="pt-BR" sz="4000" dirty="0"/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D9FEE8C-7B24-4E46-8C77-8773129F6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812" y="3038574"/>
                <a:ext cx="2396875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ítulo 1">
            <a:extLst>
              <a:ext uri="{FF2B5EF4-FFF2-40B4-BE49-F238E27FC236}">
                <a16:creationId xmlns:a16="http://schemas.microsoft.com/office/drawing/2014/main" id="{67CF4C6B-0668-4272-84E1-1103154A724D}"/>
              </a:ext>
            </a:extLst>
          </p:cNvPr>
          <p:cNvSpPr txBox="1">
            <a:spLocks/>
          </p:cNvSpPr>
          <p:nvPr/>
        </p:nvSpPr>
        <p:spPr>
          <a:xfrm>
            <a:off x="1756739" y="3698953"/>
            <a:ext cx="2773022" cy="5304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Dados preditos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E7C17109-E244-498A-ABE0-0F145E8D2CB6}"/>
              </a:ext>
            </a:extLst>
          </p:cNvPr>
          <p:cNvSpPr txBox="1">
            <a:spLocks/>
          </p:cNvSpPr>
          <p:nvPr/>
        </p:nvSpPr>
        <p:spPr>
          <a:xfrm>
            <a:off x="7556854" y="3663521"/>
            <a:ext cx="3276796" cy="5304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Dados observados</a:t>
            </a:r>
          </a:p>
        </p:txBody>
      </p:sp>
    </p:spTree>
    <p:extLst>
      <p:ext uri="{BB962C8B-B14F-4D97-AF65-F5344CB8AC3E}">
        <p14:creationId xmlns:p14="http://schemas.microsoft.com/office/powerpoint/2010/main" val="38965223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61</a:t>
            </a:fld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652F9B0-2DF4-4A37-BC22-180D0D835E36}"/>
              </a:ext>
            </a:extLst>
          </p:cNvPr>
          <p:cNvSpPr/>
          <p:nvPr/>
        </p:nvSpPr>
        <p:spPr>
          <a:xfrm>
            <a:off x="1042989" y="2550318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5A07CBA6-1F15-4AB7-8AC4-B1E57860CB7D}"/>
              </a:ext>
            </a:extLst>
          </p:cNvPr>
          <p:cNvSpPr/>
          <p:nvPr/>
        </p:nvSpPr>
        <p:spPr>
          <a:xfrm>
            <a:off x="6938964" y="2550317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em Forma de U 10">
            <a:extLst>
              <a:ext uri="{FF2B5EF4-FFF2-40B4-BE49-F238E27FC236}">
                <a16:creationId xmlns:a16="http://schemas.microsoft.com/office/drawing/2014/main" id="{484647CD-145B-4320-BE45-30355EFF7C59}"/>
              </a:ext>
            </a:extLst>
          </p:cNvPr>
          <p:cNvSpPr/>
          <p:nvPr/>
        </p:nvSpPr>
        <p:spPr>
          <a:xfrm>
            <a:off x="3314701" y="1714499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Seta: em Forma de U 28">
            <a:extLst>
              <a:ext uri="{FF2B5EF4-FFF2-40B4-BE49-F238E27FC236}">
                <a16:creationId xmlns:a16="http://schemas.microsoft.com/office/drawing/2014/main" id="{158D8454-0A39-45F1-AF92-6619BBBAB176}"/>
              </a:ext>
            </a:extLst>
          </p:cNvPr>
          <p:cNvSpPr/>
          <p:nvPr/>
        </p:nvSpPr>
        <p:spPr>
          <a:xfrm rot="10800000">
            <a:off x="3314700" y="4582318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ítulo 1">
                <a:extLst>
                  <a:ext uri="{FF2B5EF4-FFF2-40B4-BE49-F238E27FC236}">
                    <a16:creationId xmlns:a16="http://schemas.microsoft.com/office/drawing/2014/main" id="{28735138-4ACA-4B5B-A5A8-96C87781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2168" y="3018489"/>
                <a:ext cx="726169" cy="6356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ítulo 1">
                <a:extLst>
                  <a:ext uri="{FF2B5EF4-FFF2-40B4-BE49-F238E27FC236}">
                    <a16:creationId xmlns:a16="http://schemas.microsoft.com/office/drawing/2014/main" id="{28735138-4ACA-4B5B-A5A8-96C87781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68" y="3018489"/>
                <a:ext cx="726169" cy="6356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D9FEE8C-7B24-4E46-8C77-8773129F6AA2}"/>
                  </a:ext>
                </a:extLst>
              </p:cNvPr>
              <p:cNvSpPr txBox="1"/>
              <p:nvPr/>
            </p:nvSpPr>
            <p:spPr>
              <a:xfrm>
                <a:off x="1944812" y="3038574"/>
                <a:ext cx="239687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p>
                        <m:r>
                          <a:rPr lang="pt-BR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4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4000" dirty="0">
                    <a:solidFill>
                      <a:schemeClr val="bg1"/>
                    </a:solidFill>
                  </a:rPr>
                  <a:t> </a:t>
                </a:r>
                <a:endParaRPr lang="pt-BR" sz="4000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D9FEE8C-7B24-4E46-8C77-8773129F6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812" y="3038574"/>
                <a:ext cx="2396875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ítulo 1">
            <a:extLst>
              <a:ext uri="{FF2B5EF4-FFF2-40B4-BE49-F238E27FC236}">
                <a16:creationId xmlns:a16="http://schemas.microsoft.com/office/drawing/2014/main" id="{67CF4C6B-0668-4272-84E1-1103154A724D}"/>
              </a:ext>
            </a:extLst>
          </p:cNvPr>
          <p:cNvSpPr txBox="1">
            <a:spLocks/>
          </p:cNvSpPr>
          <p:nvPr/>
        </p:nvSpPr>
        <p:spPr>
          <a:xfrm>
            <a:off x="1756739" y="3698953"/>
            <a:ext cx="2773022" cy="5304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Dados preditos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E7C17109-E244-498A-ABE0-0F145E8D2CB6}"/>
              </a:ext>
            </a:extLst>
          </p:cNvPr>
          <p:cNvSpPr txBox="1">
            <a:spLocks/>
          </p:cNvSpPr>
          <p:nvPr/>
        </p:nvSpPr>
        <p:spPr>
          <a:xfrm>
            <a:off x="7556854" y="3663521"/>
            <a:ext cx="3276796" cy="5304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Dados observados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B897C249-E02B-4ED0-8638-A44EC5A1458C}"/>
                  </a:ext>
                </a:extLst>
              </p:cNvPr>
              <p:cNvSpPr txBox="1"/>
              <p:nvPr/>
            </p:nvSpPr>
            <p:spPr>
              <a:xfrm>
                <a:off x="6995760" y="4400647"/>
                <a:ext cx="2958382" cy="23208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4000" b="0" i="1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p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pt-BR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p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𝑁𝑜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4000" dirty="0">
                  <a:solidFill>
                    <a:schemeClr val="tx1"/>
                  </a:solidFill>
                </a:endParaRPr>
              </a:p>
              <a:p>
                <a:r>
                  <a:rPr lang="pt-BR" sz="4000" dirty="0">
                    <a:solidFill>
                      <a:schemeClr val="tx1"/>
                    </a:solidFill>
                  </a:rPr>
                  <a:t>          [N </a:t>
                </a:r>
                <a:r>
                  <a:rPr lang="pt-BR" sz="4000" dirty="0"/>
                  <a:t>x 1]</a:t>
                </a:r>
                <a:r>
                  <a:rPr lang="pt-BR" sz="4000" dirty="0">
                    <a:solidFill>
                      <a:schemeClr val="tx1"/>
                    </a:solidFill>
                  </a:rPr>
                  <a:t>  </a:t>
                </a:r>
                <a:endParaRPr lang="pt-BR" sz="4000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B897C249-E02B-4ED0-8638-A44EC5A14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760" y="4400647"/>
                <a:ext cx="2958382" cy="2320828"/>
              </a:xfrm>
              <a:prstGeom prst="rect">
                <a:avLst/>
              </a:prstGeom>
              <a:blipFill>
                <a:blip r:embed="rId5"/>
                <a:stretch>
                  <a:fillRect r="-2053" b="-117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ipse 27">
            <a:extLst>
              <a:ext uri="{FF2B5EF4-FFF2-40B4-BE49-F238E27FC236}">
                <a16:creationId xmlns:a16="http://schemas.microsoft.com/office/drawing/2014/main" id="{99AC1657-2E94-4CA9-83C5-FC866757E97B}"/>
              </a:ext>
            </a:extLst>
          </p:cNvPr>
          <p:cNvSpPr/>
          <p:nvPr/>
        </p:nvSpPr>
        <p:spPr>
          <a:xfrm>
            <a:off x="8490604" y="2717725"/>
            <a:ext cx="1097244" cy="10722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6B36B5EC-F9C9-432F-A077-63EE89DED259}"/>
              </a:ext>
            </a:extLst>
          </p:cNvPr>
          <p:cNvSpPr txBox="1">
            <a:spLocks/>
          </p:cNvSpPr>
          <p:nvPr/>
        </p:nvSpPr>
        <p:spPr>
          <a:xfrm>
            <a:off x="9970310" y="4903787"/>
            <a:ext cx="2204631" cy="1466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Vetor de dados observados</a:t>
            </a:r>
          </a:p>
        </p:txBody>
      </p:sp>
    </p:spTree>
    <p:extLst>
      <p:ext uri="{BB962C8B-B14F-4D97-AF65-F5344CB8AC3E}">
        <p14:creationId xmlns:p14="http://schemas.microsoft.com/office/powerpoint/2010/main" val="463707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62</a:t>
            </a:fld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652F9B0-2DF4-4A37-BC22-180D0D835E36}"/>
              </a:ext>
            </a:extLst>
          </p:cNvPr>
          <p:cNvSpPr/>
          <p:nvPr/>
        </p:nvSpPr>
        <p:spPr>
          <a:xfrm>
            <a:off x="1042989" y="2550318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5A07CBA6-1F15-4AB7-8AC4-B1E57860CB7D}"/>
              </a:ext>
            </a:extLst>
          </p:cNvPr>
          <p:cNvSpPr/>
          <p:nvPr/>
        </p:nvSpPr>
        <p:spPr>
          <a:xfrm>
            <a:off x="6938964" y="2550317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em Forma de U 10">
            <a:extLst>
              <a:ext uri="{FF2B5EF4-FFF2-40B4-BE49-F238E27FC236}">
                <a16:creationId xmlns:a16="http://schemas.microsoft.com/office/drawing/2014/main" id="{484647CD-145B-4320-BE45-30355EFF7C59}"/>
              </a:ext>
            </a:extLst>
          </p:cNvPr>
          <p:cNvSpPr/>
          <p:nvPr/>
        </p:nvSpPr>
        <p:spPr>
          <a:xfrm>
            <a:off x="3314701" y="1714499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Seta: em Forma de U 28">
            <a:extLst>
              <a:ext uri="{FF2B5EF4-FFF2-40B4-BE49-F238E27FC236}">
                <a16:creationId xmlns:a16="http://schemas.microsoft.com/office/drawing/2014/main" id="{158D8454-0A39-45F1-AF92-6619BBBAB176}"/>
              </a:ext>
            </a:extLst>
          </p:cNvPr>
          <p:cNvSpPr/>
          <p:nvPr/>
        </p:nvSpPr>
        <p:spPr>
          <a:xfrm rot="10800000">
            <a:off x="3314700" y="4582318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ítulo 1">
                <a:extLst>
                  <a:ext uri="{FF2B5EF4-FFF2-40B4-BE49-F238E27FC236}">
                    <a16:creationId xmlns:a16="http://schemas.microsoft.com/office/drawing/2014/main" id="{28735138-4ACA-4B5B-A5A8-96C87781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2168" y="3018489"/>
                <a:ext cx="726169" cy="6356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4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0" name="Título 1">
                <a:extLst>
                  <a:ext uri="{FF2B5EF4-FFF2-40B4-BE49-F238E27FC236}">
                    <a16:creationId xmlns:a16="http://schemas.microsoft.com/office/drawing/2014/main" id="{28735138-4ACA-4B5B-A5A8-96C87781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68" y="3018489"/>
                <a:ext cx="726169" cy="6356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D9FEE8C-7B24-4E46-8C77-8773129F6AA2}"/>
                  </a:ext>
                </a:extLst>
              </p:cNvPr>
              <p:cNvSpPr txBox="1"/>
              <p:nvPr/>
            </p:nvSpPr>
            <p:spPr>
              <a:xfrm>
                <a:off x="1944812" y="3038574"/>
                <a:ext cx="239687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p>
                        <m:r>
                          <a:rPr lang="pt-BR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4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4000" dirty="0">
                    <a:solidFill>
                      <a:schemeClr val="bg1"/>
                    </a:solidFill>
                  </a:rPr>
                  <a:t> </a:t>
                </a:r>
                <a:endParaRPr lang="pt-BR" sz="4000" dirty="0"/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D9FEE8C-7B24-4E46-8C77-8773129F6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812" y="3038574"/>
                <a:ext cx="2396875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ítulo 1">
            <a:extLst>
              <a:ext uri="{FF2B5EF4-FFF2-40B4-BE49-F238E27FC236}">
                <a16:creationId xmlns:a16="http://schemas.microsoft.com/office/drawing/2014/main" id="{67CF4C6B-0668-4272-84E1-1103154A724D}"/>
              </a:ext>
            </a:extLst>
          </p:cNvPr>
          <p:cNvSpPr txBox="1">
            <a:spLocks/>
          </p:cNvSpPr>
          <p:nvPr/>
        </p:nvSpPr>
        <p:spPr>
          <a:xfrm>
            <a:off x="1756739" y="3698953"/>
            <a:ext cx="2773022" cy="5304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Dados preditos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E7C17109-E244-498A-ABE0-0F145E8D2CB6}"/>
              </a:ext>
            </a:extLst>
          </p:cNvPr>
          <p:cNvSpPr txBox="1">
            <a:spLocks/>
          </p:cNvSpPr>
          <p:nvPr/>
        </p:nvSpPr>
        <p:spPr>
          <a:xfrm>
            <a:off x="7556854" y="3663521"/>
            <a:ext cx="3276796" cy="5304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Dados observados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B897C249-E02B-4ED0-8638-A44EC5A1458C}"/>
                  </a:ext>
                </a:extLst>
              </p:cNvPr>
              <p:cNvSpPr txBox="1"/>
              <p:nvPr/>
            </p:nvSpPr>
            <p:spPr>
              <a:xfrm>
                <a:off x="6995760" y="4400647"/>
                <a:ext cx="2958382" cy="23208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4000" b="0" i="1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p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pt-BR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p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𝑁𝑜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4000" dirty="0">
                  <a:solidFill>
                    <a:schemeClr val="tx1"/>
                  </a:solidFill>
                </a:endParaRPr>
              </a:p>
              <a:p>
                <a:r>
                  <a:rPr lang="pt-BR" sz="4000" dirty="0">
                    <a:solidFill>
                      <a:schemeClr val="tx1"/>
                    </a:solidFill>
                  </a:rPr>
                  <a:t>          [N </a:t>
                </a:r>
                <a:r>
                  <a:rPr lang="pt-BR" sz="4000" dirty="0"/>
                  <a:t>x 1]</a:t>
                </a:r>
                <a:r>
                  <a:rPr lang="pt-BR" sz="4000" dirty="0">
                    <a:solidFill>
                      <a:schemeClr val="tx1"/>
                    </a:solidFill>
                  </a:rPr>
                  <a:t>  </a:t>
                </a:r>
                <a:endParaRPr lang="pt-BR" sz="4000" dirty="0"/>
              </a:p>
            </p:txBody>
          </p:sp>
        </mc:Choice>
        <mc:Fallback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B897C249-E02B-4ED0-8638-A44EC5A14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760" y="4400647"/>
                <a:ext cx="2958382" cy="2320828"/>
              </a:xfrm>
              <a:prstGeom prst="rect">
                <a:avLst/>
              </a:prstGeom>
              <a:blipFill>
                <a:blip r:embed="rId5"/>
                <a:stretch>
                  <a:fillRect r="-2053" b="-117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1F6DEAD6-359D-4283-BC8F-981D10CF4E5A}"/>
                  </a:ext>
                </a:extLst>
              </p:cNvPr>
              <p:cNvSpPr txBox="1"/>
              <p:nvPr/>
            </p:nvSpPr>
            <p:spPr>
              <a:xfrm>
                <a:off x="1154471" y="80392"/>
                <a:ext cx="2958382" cy="23208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4000" b="0" i="1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p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pt-BR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p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𝑁𝑝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4000" dirty="0">
                  <a:solidFill>
                    <a:schemeClr val="tx1"/>
                  </a:solidFill>
                </a:endParaRPr>
              </a:p>
              <a:p>
                <a:r>
                  <a:rPr lang="pt-BR" sz="4000" dirty="0">
                    <a:solidFill>
                      <a:schemeClr val="tx1"/>
                    </a:solidFill>
                  </a:rPr>
                  <a:t>          [N </a:t>
                </a:r>
                <a:r>
                  <a:rPr lang="pt-BR" sz="4000" dirty="0"/>
                  <a:t>x 1]</a:t>
                </a:r>
                <a:r>
                  <a:rPr lang="pt-BR" sz="4000" dirty="0">
                    <a:solidFill>
                      <a:schemeClr val="tx1"/>
                    </a:solidFill>
                  </a:rPr>
                  <a:t>  </a:t>
                </a:r>
                <a:endParaRPr lang="pt-BR" sz="4000" dirty="0"/>
              </a:p>
            </p:txBody>
          </p:sp>
        </mc:Choice>
        <mc:Fallback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1F6DEAD6-359D-4283-BC8F-981D10CF4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471" y="80392"/>
                <a:ext cx="2958382" cy="2320828"/>
              </a:xfrm>
              <a:prstGeom prst="rect">
                <a:avLst/>
              </a:prstGeom>
              <a:blipFill>
                <a:blip r:embed="rId6"/>
                <a:stretch>
                  <a:fillRect r="-2049" b="-1201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ipse 27">
            <a:extLst>
              <a:ext uri="{FF2B5EF4-FFF2-40B4-BE49-F238E27FC236}">
                <a16:creationId xmlns:a16="http://schemas.microsoft.com/office/drawing/2014/main" id="{99AC1657-2E94-4CA9-83C5-FC866757E97B}"/>
              </a:ext>
            </a:extLst>
          </p:cNvPr>
          <p:cNvSpPr/>
          <p:nvPr/>
        </p:nvSpPr>
        <p:spPr>
          <a:xfrm>
            <a:off x="1607929" y="2660228"/>
            <a:ext cx="1097244" cy="10722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13F3EF8E-FF29-4B10-B76A-AFAB91B927B7}"/>
              </a:ext>
            </a:extLst>
          </p:cNvPr>
          <p:cNvSpPr txBox="1">
            <a:spLocks/>
          </p:cNvSpPr>
          <p:nvPr/>
        </p:nvSpPr>
        <p:spPr>
          <a:xfrm>
            <a:off x="4062573" y="551431"/>
            <a:ext cx="2773022" cy="8564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Vetor de dados preditos</a:t>
            </a: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6B36B5EC-F9C9-432F-A077-63EE89DED259}"/>
              </a:ext>
            </a:extLst>
          </p:cNvPr>
          <p:cNvSpPr txBox="1">
            <a:spLocks/>
          </p:cNvSpPr>
          <p:nvPr/>
        </p:nvSpPr>
        <p:spPr>
          <a:xfrm>
            <a:off x="9970310" y="4903787"/>
            <a:ext cx="2204631" cy="1466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Vetor de dados observados</a:t>
            </a:r>
          </a:p>
        </p:txBody>
      </p:sp>
    </p:spTree>
    <p:extLst>
      <p:ext uri="{BB962C8B-B14F-4D97-AF65-F5344CB8AC3E}">
        <p14:creationId xmlns:p14="http://schemas.microsoft.com/office/powerpoint/2010/main" val="21973121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63</a:t>
            </a:fld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652F9B0-2DF4-4A37-BC22-180D0D835E36}"/>
              </a:ext>
            </a:extLst>
          </p:cNvPr>
          <p:cNvSpPr/>
          <p:nvPr/>
        </p:nvSpPr>
        <p:spPr>
          <a:xfrm>
            <a:off x="1042989" y="2550318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5A07CBA6-1F15-4AB7-8AC4-B1E57860CB7D}"/>
              </a:ext>
            </a:extLst>
          </p:cNvPr>
          <p:cNvSpPr/>
          <p:nvPr/>
        </p:nvSpPr>
        <p:spPr>
          <a:xfrm>
            <a:off x="6938964" y="2550317"/>
            <a:ext cx="4200525" cy="175736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em Forma de U 10">
            <a:extLst>
              <a:ext uri="{FF2B5EF4-FFF2-40B4-BE49-F238E27FC236}">
                <a16:creationId xmlns:a16="http://schemas.microsoft.com/office/drawing/2014/main" id="{484647CD-145B-4320-BE45-30355EFF7C59}"/>
              </a:ext>
            </a:extLst>
          </p:cNvPr>
          <p:cNvSpPr/>
          <p:nvPr/>
        </p:nvSpPr>
        <p:spPr>
          <a:xfrm>
            <a:off x="3314701" y="1714499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Seta: em Forma de U 28">
            <a:extLst>
              <a:ext uri="{FF2B5EF4-FFF2-40B4-BE49-F238E27FC236}">
                <a16:creationId xmlns:a16="http://schemas.microsoft.com/office/drawing/2014/main" id="{158D8454-0A39-45F1-AF92-6619BBBAB176}"/>
              </a:ext>
            </a:extLst>
          </p:cNvPr>
          <p:cNvSpPr/>
          <p:nvPr/>
        </p:nvSpPr>
        <p:spPr>
          <a:xfrm rot="10800000">
            <a:off x="3314700" y="4582318"/>
            <a:ext cx="6243637" cy="642938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ítulo 1">
                <a:extLst>
                  <a:ext uri="{FF2B5EF4-FFF2-40B4-BE49-F238E27FC236}">
                    <a16:creationId xmlns:a16="http://schemas.microsoft.com/office/drawing/2014/main" id="{28735138-4ACA-4B5B-A5A8-96C87781AC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2168" y="3018489"/>
                <a:ext cx="726169" cy="6356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4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0" name="Título 1">
                <a:extLst>
                  <a:ext uri="{FF2B5EF4-FFF2-40B4-BE49-F238E27FC236}">
                    <a16:creationId xmlns:a16="http://schemas.microsoft.com/office/drawing/2014/main" id="{28735138-4ACA-4B5B-A5A8-96C87781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168" y="3018489"/>
                <a:ext cx="726169" cy="6356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D9FEE8C-7B24-4E46-8C77-8773129F6AA2}"/>
                  </a:ext>
                </a:extLst>
              </p:cNvPr>
              <p:cNvSpPr txBox="1"/>
              <p:nvPr/>
            </p:nvSpPr>
            <p:spPr>
              <a:xfrm>
                <a:off x="1944812" y="3038574"/>
                <a:ext cx="239687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sz="4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e>
                      <m:sup>
                        <m:r>
                          <a:rPr lang="pt-BR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40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pt-BR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4000" dirty="0">
                    <a:solidFill>
                      <a:schemeClr val="bg1"/>
                    </a:solidFill>
                  </a:rPr>
                  <a:t> </a:t>
                </a:r>
                <a:endParaRPr lang="pt-BR" sz="4000" dirty="0"/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D9FEE8C-7B24-4E46-8C77-8773129F6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812" y="3038574"/>
                <a:ext cx="2396875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ítulo 1">
            <a:extLst>
              <a:ext uri="{FF2B5EF4-FFF2-40B4-BE49-F238E27FC236}">
                <a16:creationId xmlns:a16="http://schemas.microsoft.com/office/drawing/2014/main" id="{67CF4C6B-0668-4272-84E1-1103154A724D}"/>
              </a:ext>
            </a:extLst>
          </p:cNvPr>
          <p:cNvSpPr txBox="1">
            <a:spLocks/>
          </p:cNvSpPr>
          <p:nvPr/>
        </p:nvSpPr>
        <p:spPr>
          <a:xfrm>
            <a:off x="1756739" y="3698953"/>
            <a:ext cx="2773022" cy="5304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Dados preditos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E7C17109-E244-498A-ABE0-0F145E8D2CB6}"/>
              </a:ext>
            </a:extLst>
          </p:cNvPr>
          <p:cNvSpPr txBox="1">
            <a:spLocks/>
          </p:cNvSpPr>
          <p:nvPr/>
        </p:nvSpPr>
        <p:spPr>
          <a:xfrm>
            <a:off x="7556854" y="3663521"/>
            <a:ext cx="3276796" cy="5304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/>
                </a:solidFill>
              </a:rPr>
              <a:t>Dados observados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B897C249-E02B-4ED0-8638-A44EC5A1458C}"/>
                  </a:ext>
                </a:extLst>
              </p:cNvPr>
              <p:cNvSpPr txBox="1"/>
              <p:nvPr/>
            </p:nvSpPr>
            <p:spPr>
              <a:xfrm>
                <a:off x="6995760" y="4400647"/>
                <a:ext cx="2958382" cy="23208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4000" b="0" i="1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p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pt-BR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p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𝑁𝑜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4000" dirty="0">
                  <a:solidFill>
                    <a:schemeClr val="tx1"/>
                  </a:solidFill>
                </a:endParaRPr>
              </a:p>
              <a:p>
                <a:r>
                  <a:rPr lang="pt-BR" sz="4000" dirty="0">
                    <a:solidFill>
                      <a:schemeClr val="tx1"/>
                    </a:solidFill>
                  </a:rPr>
                  <a:t>          [N </a:t>
                </a:r>
                <a:r>
                  <a:rPr lang="pt-BR" sz="4000" dirty="0"/>
                  <a:t>x 1]</a:t>
                </a:r>
                <a:r>
                  <a:rPr lang="pt-BR" sz="4000" dirty="0">
                    <a:solidFill>
                      <a:schemeClr val="tx1"/>
                    </a:solidFill>
                  </a:rPr>
                  <a:t>  </a:t>
                </a:r>
                <a:endParaRPr lang="pt-BR" sz="4000" dirty="0"/>
              </a:p>
            </p:txBody>
          </p:sp>
        </mc:Choice>
        <mc:Fallback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B897C249-E02B-4ED0-8638-A44EC5A14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760" y="4400647"/>
                <a:ext cx="2958382" cy="2320828"/>
              </a:xfrm>
              <a:prstGeom prst="rect">
                <a:avLst/>
              </a:prstGeom>
              <a:blipFill>
                <a:blip r:embed="rId5"/>
                <a:stretch>
                  <a:fillRect r="-2053" b="-117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1F6DEAD6-359D-4283-BC8F-981D10CF4E5A}"/>
                  </a:ext>
                </a:extLst>
              </p:cNvPr>
              <p:cNvSpPr txBox="1"/>
              <p:nvPr/>
            </p:nvSpPr>
            <p:spPr>
              <a:xfrm>
                <a:off x="1154471" y="80392"/>
                <a:ext cx="2958382" cy="23208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4000" b="0" i="1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p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pt-BR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p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𝑁𝑝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4000" dirty="0">
                  <a:solidFill>
                    <a:schemeClr val="tx1"/>
                  </a:solidFill>
                </a:endParaRPr>
              </a:p>
              <a:p>
                <a:r>
                  <a:rPr lang="pt-BR" sz="4000" dirty="0">
                    <a:solidFill>
                      <a:schemeClr val="tx1"/>
                    </a:solidFill>
                  </a:rPr>
                  <a:t>          [N </a:t>
                </a:r>
                <a:r>
                  <a:rPr lang="pt-BR" sz="4000" dirty="0"/>
                  <a:t>x 1]</a:t>
                </a:r>
                <a:r>
                  <a:rPr lang="pt-BR" sz="4000" dirty="0">
                    <a:solidFill>
                      <a:schemeClr val="tx1"/>
                    </a:solidFill>
                  </a:rPr>
                  <a:t>  </a:t>
                </a:r>
                <a:endParaRPr lang="pt-BR" sz="4000" dirty="0"/>
              </a:p>
            </p:txBody>
          </p:sp>
        </mc:Choice>
        <mc:Fallback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1F6DEAD6-359D-4283-BC8F-981D10CF4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471" y="80392"/>
                <a:ext cx="2958382" cy="2320828"/>
              </a:xfrm>
              <a:prstGeom prst="rect">
                <a:avLst/>
              </a:prstGeom>
              <a:blipFill>
                <a:blip r:embed="rId6"/>
                <a:stretch>
                  <a:fillRect r="-2049" b="-1201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lipse 27">
            <a:extLst>
              <a:ext uri="{FF2B5EF4-FFF2-40B4-BE49-F238E27FC236}">
                <a16:creationId xmlns:a16="http://schemas.microsoft.com/office/drawing/2014/main" id="{99AC1657-2E94-4CA9-83C5-FC866757E97B}"/>
              </a:ext>
            </a:extLst>
          </p:cNvPr>
          <p:cNvSpPr/>
          <p:nvPr/>
        </p:nvSpPr>
        <p:spPr>
          <a:xfrm>
            <a:off x="3334809" y="2800197"/>
            <a:ext cx="1097244" cy="10722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A00DB0BF-CEC4-4DD5-991C-803102CF5ECC}"/>
                  </a:ext>
                </a:extLst>
              </p:cNvPr>
              <p:cNvSpPr txBox="1"/>
              <p:nvPr/>
            </p:nvSpPr>
            <p:spPr>
              <a:xfrm>
                <a:off x="1420774" y="4205622"/>
                <a:ext cx="2958382" cy="25719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pt-BR" sz="4000" b="0" i="0" smtClean="0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p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pt-BR" sz="4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pt-BR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pt-BR" sz="40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4000" dirty="0">
                  <a:solidFill>
                    <a:schemeClr val="tx1"/>
                  </a:solidFill>
                </a:endParaRPr>
              </a:p>
              <a:p>
                <a:r>
                  <a:rPr lang="pt-BR" sz="4000" dirty="0">
                    <a:solidFill>
                      <a:schemeClr val="tx1"/>
                    </a:solidFill>
                  </a:rPr>
                  <a:t>          [M </a:t>
                </a:r>
                <a:r>
                  <a:rPr lang="pt-BR" sz="4000" dirty="0"/>
                  <a:t>x 1]</a:t>
                </a:r>
                <a:r>
                  <a:rPr lang="pt-BR" sz="4000" dirty="0">
                    <a:solidFill>
                      <a:schemeClr val="tx1"/>
                    </a:solidFill>
                  </a:rPr>
                  <a:t>  </a:t>
                </a:r>
                <a:endParaRPr lang="pt-BR" sz="4000" dirty="0"/>
              </a:p>
            </p:txBody>
          </p:sp>
        </mc:Choice>
        <mc:Fallback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A00DB0BF-CEC4-4DD5-991C-803102CF5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774" y="4205622"/>
                <a:ext cx="2958382" cy="2571986"/>
              </a:xfrm>
              <a:prstGeom prst="rect">
                <a:avLst/>
              </a:prstGeom>
              <a:blipFill>
                <a:blip r:embed="rId7"/>
                <a:stretch>
                  <a:fillRect r="-5749" b="-106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ítulo 1">
            <a:extLst>
              <a:ext uri="{FF2B5EF4-FFF2-40B4-BE49-F238E27FC236}">
                <a16:creationId xmlns:a16="http://schemas.microsoft.com/office/drawing/2014/main" id="{13F3EF8E-FF29-4B10-B76A-AFAB91B927B7}"/>
              </a:ext>
            </a:extLst>
          </p:cNvPr>
          <p:cNvSpPr txBox="1">
            <a:spLocks/>
          </p:cNvSpPr>
          <p:nvPr/>
        </p:nvSpPr>
        <p:spPr>
          <a:xfrm>
            <a:off x="4062573" y="551431"/>
            <a:ext cx="2773022" cy="8564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Vetor de dados preditos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860FFB7F-BC57-4608-AAFA-0021975478FA}"/>
              </a:ext>
            </a:extLst>
          </p:cNvPr>
          <p:cNvSpPr txBox="1">
            <a:spLocks/>
          </p:cNvSpPr>
          <p:nvPr/>
        </p:nvSpPr>
        <p:spPr>
          <a:xfrm>
            <a:off x="4263682" y="5664345"/>
            <a:ext cx="2773022" cy="8564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Vetor de parâmetros</a:t>
            </a: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6B36B5EC-F9C9-432F-A077-63EE89DED259}"/>
              </a:ext>
            </a:extLst>
          </p:cNvPr>
          <p:cNvSpPr txBox="1">
            <a:spLocks/>
          </p:cNvSpPr>
          <p:nvPr/>
        </p:nvSpPr>
        <p:spPr>
          <a:xfrm>
            <a:off x="9970310" y="4903787"/>
            <a:ext cx="2204631" cy="1466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/>
              <a:t>Vetor de dados observados</a:t>
            </a:r>
          </a:p>
        </p:txBody>
      </p:sp>
    </p:spTree>
    <p:extLst>
      <p:ext uri="{BB962C8B-B14F-4D97-AF65-F5344CB8AC3E}">
        <p14:creationId xmlns:p14="http://schemas.microsoft.com/office/powerpoint/2010/main" val="41411324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64</a:t>
            </a:fld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DB47A36-E017-4D0C-9A68-6E77E1B1ACF8}"/>
              </a:ext>
            </a:extLst>
          </p:cNvPr>
          <p:cNvSpPr txBox="1">
            <a:spLocks/>
          </p:cNvSpPr>
          <p:nvPr/>
        </p:nvSpPr>
        <p:spPr>
          <a:xfrm>
            <a:off x="1086673" y="246711"/>
            <a:ext cx="10018654" cy="25255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que procuramos na inversão é um </a:t>
            </a:r>
            <a:r>
              <a:rPr lang="pt-BR" sz="4400" dirty="0">
                <a:solidFill>
                  <a:schemeClr val="accent5">
                    <a:lumMod val="75000"/>
                  </a:schemeClr>
                </a:solidFill>
              </a:rPr>
              <a:t>conjunto de parâmetros</a:t>
            </a:r>
            <a:r>
              <a:rPr lang="pt-BR" sz="4400" dirty="0"/>
              <a:t> que </a:t>
            </a:r>
            <a:r>
              <a:rPr lang="pt-BR" sz="4400" dirty="0">
                <a:solidFill>
                  <a:schemeClr val="accent5">
                    <a:lumMod val="75000"/>
                  </a:schemeClr>
                </a:solidFill>
              </a:rPr>
              <a:t>minimize a distância</a:t>
            </a:r>
            <a:r>
              <a:rPr lang="pt-BR" sz="4400" dirty="0"/>
              <a:t> entre o vetor de </a:t>
            </a:r>
            <a:r>
              <a:rPr lang="pt-BR" sz="4400" dirty="0">
                <a:solidFill>
                  <a:schemeClr val="accent5">
                    <a:lumMod val="75000"/>
                  </a:schemeClr>
                </a:solidFill>
              </a:rPr>
              <a:t>dados preditos </a:t>
            </a:r>
            <a:r>
              <a:rPr lang="pt-BR" sz="4400" dirty="0"/>
              <a:t>e o vetor de </a:t>
            </a:r>
            <a:r>
              <a:rPr lang="pt-BR" sz="4400" dirty="0">
                <a:solidFill>
                  <a:schemeClr val="accent5">
                    <a:lumMod val="75000"/>
                  </a:schemeClr>
                </a:solidFill>
              </a:rPr>
              <a:t>dados observados</a:t>
            </a:r>
            <a:r>
              <a:rPr lang="pt-BR" sz="4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287153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65</a:t>
            </a:fld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DB47A36-E017-4D0C-9A68-6E77E1B1ACF8}"/>
              </a:ext>
            </a:extLst>
          </p:cNvPr>
          <p:cNvSpPr txBox="1">
            <a:spLocks/>
          </p:cNvSpPr>
          <p:nvPr/>
        </p:nvSpPr>
        <p:spPr>
          <a:xfrm>
            <a:off x="1086673" y="246711"/>
            <a:ext cx="10018654" cy="25255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que procuramos na inversão é um </a:t>
            </a:r>
            <a:r>
              <a:rPr lang="pt-BR" sz="4400" dirty="0">
                <a:solidFill>
                  <a:schemeClr val="accent5">
                    <a:lumMod val="75000"/>
                  </a:schemeClr>
                </a:solidFill>
              </a:rPr>
              <a:t>conjunto de parâmetros</a:t>
            </a:r>
            <a:r>
              <a:rPr lang="pt-BR" sz="4400" dirty="0"/>
              <a:t> que </a:t>
            </a:r>
            <a:r>
              <a:rPr lang="pt-BR" sz="4400" dirty="0">
                <a:solidFill>
                  <a:schemeClr val="accent5">
                    <a:lumMod val="75000"/>
                  </a:schemeClr>
                </a:solidFill>
              </a:rPr>
              <a:t>minimize a distância</a:t>
            </a:r>
            <a:r>
              <a:rPr lang="pt-BR" sz="4400" dirty="0"/>
              <a:t> entre o vetor de </a:t>
            </a:r>
            <a:r>
              <a:rPr lang="pt-BR" sz="4400" dirty="0">
                <a:solidFill>
                  <a:schemeClr val="accent5">
                    <a:lumMod val="75000"/>
                  </a:schemeClr>
                </a:solidFill>
              </a:rPr>
              <a:t>dados preditos </a:t>
            </a:r>
            <a:r>
              <a:rPr lang="pt-BR" sz="4400" dirty="0"/>
              <a:t>e o vetor de </a:t>
            </a:r>
            <a:r>
              <a:rPr lang="pt-BR" sz="4400" dirty="0">
                <a:solidFill>
                  <a:schemeClr val="accent5">
                    <a:lumMod val="75000"/>
                  </a:schemeClr>
                </a:solidFill>
              </a:rPr>
              <a:t>dados observados</a:t>
            </a:r>
            <a:r>
              <a:rPr lang="pt-BR" sz="4400" dirty="0"/>
              <a:t>!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1BEF0FD3-8530-404E-B277-315E795BB4DA}"/>
              </a:ext>
            </a:extLst>
          </p:cNvPr>
          <p:cNvSpPr txBox="1">
            <a:spLocks/>
          </p:cNvSpPr>
          <p:nvPr/>
        </p:nvSpPr>
        <p:spPr>
          <a:xfrm>
            <a:off x="1086673" y="3429000"/>
            <a:ext cx="10018654" cy="25255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Este processo é realizado através de um processo de otimização, no qual </a:t>
            </a:r>
            <a:r>
              <a:rPr lang="pt-BR" sz="4400" dirty="0">
                <a:solidFill>
                  <a:schemeClr val="accent5">
                    <a:lumMod val="75000"/>
                  </a:schemeClr>
                </a:solidFill>
              </a:rPr>
              <a:t>minimizamos</a:t>
            </a:r>
            <a:r>
              <a:rPr lang="pt-BR" sz="4400" dirty="0"/>
              <a:t> uma função que mede a </a:t>
            </a:r>
            <a:r>
              <a:rPr lang="pt-BR" sz="4400" dirty="0">
                <a:solidFill>
                  <a:schemeClr val="accent5">
                    <a:lumMod val="75000"/>
                  </a:schemeClr>
                </a:solidFill>
              </a:rPr>
              <a:t>norma Euclidiana entre os dois vetores</a:t>
            </a:r>
            <a:r>
              <a:rPr lang="pt-BR" sz="4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4030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66</a:t>
            </a:fld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DB47A36-E017-4D0C-9A68-6E77E1B1ACF8}"/>
              </a:ext>
            </a:extLst>
          </p:cNvPr>
          <p:cNvSpPr txBox="1">
            <a:spLocks/>
          </p:cNvSpPr>
          <p:nvPr/>
        </p:nvSpPr>
        <p:spPr>
          <a:xfrm>
            <a:off x="1086673" y="246711"/>
            <a:ext cx="10018654" cy="25255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O que procuramos na inversão é um </a:t>
            </a:r>
            <a:r>
              <a:rPr lang="pt-BR" sz="4400" dirty="0">
                <a:solidFill>
                  <a:schemeClr val="accent5">
                    <a:lumMod val="75000"/>
                  </a:schemeClr>
                </a:solidFill>
              </a:rPr>
              <a:t>conjunto de parâmetros</a:t>
            </a:r>
            <a:r>
              <a:rPr lang="pt-BR" sz="4400" dirty="0"/>
              <a:t> que </a:t>
            </a:r>
            <a:r>
              <a:rPr lang="pt-BR" sz="4400" dirty="0">
                <a:solidFill>
                  <a:schemeClr val="accent5">
                    <a:lumMod val="75000"/>
                  </a:schemeClr>
                </a:solidFill>
              </a:rPr>
              <a:t>minimize a distância</a:t>
            </a:r>
            <a:r>
              <a:rPr lang="pt-BR" sz="4400" dirty="0"/>
              <a:t> entre o vetor de </a:t>
            </a:r>
            <a:r>
              <a:rPr lang="pt-BR" sz="4400" dirty="0">
                <a:solidFill>
                  <a:schemeClr val="accent5">
                    <a:lumMod val="75000"/>
                  </a:schemeClr>
                </a:solidFill>
              </a:rPr>
              <a:t>dados preditos </a:t>
            </a:r>
            <a:r>
              <a:rPr lang="pt-BR" sz="4400" dirty="0"/>
              <a:t>e o vetor de </a:t>
            </a:r>
            <a:r>
              <a:rPr lang="pt-BR" sz="4400" dirty="0">
                <a:solidFill>
                  <a:schemeClr val="accent5">
                    <a:lumMod val="75000"/>
                  </a:schemeClr>
                </a:solidFill>
              </a:rPr>
              <a:t>dados observados</a:t>
            </a:r>
            <a:r>
              <a:rPr lang="pt-BR" sz="4400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/>
              <p:nvPr/>
            </p:nvSpPr>
            <p:spPr>
              <a:xfrm>
                <a:off x="3165903" y="3448913"/>
                <a:ext cx="5860194" cy="748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4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800" b="1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  <m:sup>
                                  <m: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4800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48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903" y="3448913"/>
                <a:ext cx="5860194" cy="7485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ítulo 1">
            <a:extLst>
              <a:ext uri="{FF2B5EF4-FFF2-40B4-BE49-F238E27FC236}">
                <a16:creationId xmlns:a16="http://schemas.microsoft.com/office/drawing/2014/main" id="{F0420F78-B90C-479B-9874-78D95CA35189}"/>
              </a:ext>
            </a:extLst>
          </p:cNvPr>
          <p:cNvSpPr txBox="1">
            <a:spLocks/>
          </p:cNvSpPr>
          <p:nvPr/>
        </p:nvSpPr>
        <p:spPr>
          <a:xfrm>
            <a:off x="3447143" y="4668538"/>
            <a:ext cx="5297714" cy="636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Função de ajuste</a:t>
            </a:r>
          </a:p>
        </p:txBody>
      </p:sp>
    </p:spTree>
    <p:extLst>
      <p:ext uri="{BB962C8B-B14F-4D97-AF65-F5344CB8AC3E}">
        <p14:creationId xmlns:p14="http://schemas.microsoft.com/office/powerpoint/2010/main" val="18738366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67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/>
              <p:nvPr/>
            </p:nvSpPr>
            <p:spPr>
              <a:xfrm>
                <a:off x="3165903" y="1383754"/>
                <a:ext cx="5860194" cy="748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4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800" b="1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  <m:sup>
                                  <m: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4800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480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903" y="1383754"/>
                <a:ext cx="5860194" cy="7485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>
            <a:extLst>
              <a:ext uri="{FF2B5EF4-FFF2-40B4-BE49-F238E27FC236}">
                <a16:creationId xmlns:a16="http://schemas.microsoft.com/office/drawing/2014/main" id="{F9F233D9-4345-4523-942E-4A8EF1CEBED6}"/>
              </a:ext>
            </a:extLst>
          </p:cNvPr>
          <p:cNvSpPr txBox="1">
            <a:spLocks/>
          </p:cNvSpPr>
          <p:nvPr/>
        </p:nvSpPr>
        <p:spPr>
          <a:xfrm>
            <a:off x="3447143" y="406027"/>
            <a:ext cx="5297714" cy="636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Função de ajuste</a:t>
            </a:r>
          </a:p>
        </p:txBody>
      </p:sp>
    </p:spTree>
    <p:extLst>
      <p:ext uri="{BB962C8B-B14F-4D97-AF65-F5344CB8AC3E}">
        <p14:creationId xmlns:p14="http://schemas.microsoft.com/office/powerpoint/2010/main" val="26758294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68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/>
              <p:nvPr/>
            </p:nvSpPr>
            <p:spPr>
              <a:xfrm>
                <a:off x="3165903" y="1383754"/>
                <a:ext cx="5860194" cy="748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4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800" b="1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  <m:sup>
                                  <m: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4800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48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903" y="1383754"/>
                <a:ext cx="5860194" cy="7485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1">
            <a:extLst>
              <a:ext uri="{FF2B5EF4-FFF2-40B4-BE49-F238E27FC236}">
                <a16:creationId xmlns:a16="http://schemas.microsoft.com/office/drawing/2014/main" id="{FDCF7BFC-8E69-4397-92E6-401E001FC7BD}"/>
              </a:ext>
            </a:extLst>
          </p:cNvPr>
          <p:cNvSpPr txBox="1">
            <a:spLocks/>
          </p:cNvSpPr>
          <p:nvPr/>
        </p:nvSpPr>
        <p:spPr>
          <a:xfrm>
            <a:off x="1086673" y="2680462"/>
            <a:ext cx="10018654" cy="7485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Minimizar esta função quer dizer que: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9F233D9-4345-4523-942E-4A8EF1CEBED6}"/>
              </a:ext>
            </a:extLst>
          </p:cNvPr>
          <p:cNvSpPr txBox="1">
            <a:spLocks/>
          </p:cNvSpPr>
          <p:nvPr/>
        </p:nvSpPr>
        <p:spPr>
          <a:xfrm>
            <a:off x="3447143" y="406027"/>
            <a:ext cx="5297714" cy="636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Função de ajuste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1FD3767-E233-4FE4-A9C2-3DBF1D3D59F1}"/>
                  </a:ext>
                </a:extLst>
              </p:cNvPr>
              <p:cNvSpPr txBox="1"/>
              <p:nvPr/>
            </p:nvSpPr>
            <p:spPr>
              <a:xfrm>
                <a:off x="4706741" y="3607838"/>
                <a:ext cx="280897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4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𝛁</m:t>
                    </m:r>
                    <m:r>
                      <a:rPr lang="pt-BR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4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pt-BR" sz="4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4800" dirty="0"/>
                  <a:t> 0</a:t>
                </a: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1FD3767-E233-4FE4-A9C2-3DBF1D3D5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741" y="3607838"/>
                <a:ext cx="2808974" cy="738664"/>
              </a:xfrm>
              <a:prstGeom prst="rect">
                <a:avLst/>
              </a:prstGeom>
              <a:blipFill>
                <a:blip r:embed="rId4"/>
                <a:stretch>
                  <a:fillRect t="-24793" r="-12364" b="-495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ítulo 1">
            <a:extLst>
              <a:ext uri="{FF2B5EF4-FFF2-40B4-BE49-F238E27FC236}">
                <a16:creationId xmlns:a16="http://schemas.microsoft.com/office/drawing/2014/main" id="{62599FD1-6291-43CB-A952-9F7BE57B3942}"/>
              </a:ext>
            </a:extLst>
          </p:cNvPr>
          <p:cNvSpPr txBox="1">
            <a:spLocks/>
          </p:cNvSpPr>
          <p:nvPr/>
        </p:nvSpPr>
        <p:spPr>
          <a:xfrm>
            <a:off x="929583" y="4760351"/>
            <a:ext cx="10018654" cy="14857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Tomarmos o </a:t>
            </a:r>
            <a:r>
              <a:rPr lang="pt-BR" sz="4400" dirty="0">
                <a:solidFill>
                  <a:srgbClr val="0070C0"/>
                </a:solidFill>
              </a:rPr>
              <a:t>gradiente</a:t>
            </a:r>
            <a:r>
              <a:rPr lang="pt-BR" sz="4400" dirty="0"/>
              <a:t> desta função e igualarmos a </a:t>
            </a:r>
            <a:r>
              <a:rPr lang="pt-BR" sz="4400" dirty="0">
                <a:solidFill>
                  <a:srgbClr val="0070C0"/>
                </a:solidFill>
              </a:rPr>
              <a:t>zero</a:t>
            </a:r>
            <a:r>
              <a:rPr lang="pt-BR" sz="4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48335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69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/>
              <p:nvPr/>
            </p:nvSpPr>
            <p:spPr>
              <a:xfrm>
                <a:off x="3165903" y="1383754"/>
                <a:ext cx="5860194" cy="748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4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800" b="1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  <m:sup>
                                  <m: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4800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48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903" y="1383754"/>
                <a:ext cx="5860194" cy="7485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1">
            <a:extLst>
              <a:ext uri="{FF2B5EF4-FFF2-40B4-BE49-F238E27FC236}">
                <a16:creationId xmlns:a16="http://schemas.microsoft.com/office/drawing/2014/main" id="{FDCF7BFC-8E69-4397-92E6-401E001FC7BD}"/>
              </a:ext>
            </a:extLst>
          </p:cNvPr>
          <p:cNvSpPr txBox="1">
            <a:spLocks/>
          </p:cNvSpPr>
          <p:nvPr/>
        </p:nvSpPr>
        <p:spPr>
          <a:xfrm>
            <a:off x="1086673" y="2680462"/>
            <a:ext cx="10018654" cy="7485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Minimizar esta função quer dizer que: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9F233D9-4345-4523-942E-4A8EF1CEBED6}"/>
              </a:ext>
            </a:extLst>
          </p:cNvPr>
          <p:cNvSpPr txBox="1">
            <a:spLocks/>
          </p:cNvSpPr>
          <p:nvPr/>
        </p:nvSpPr>
        <p:spPr>
          <a:xfrm>
            <a:off x="3447143" y="406027"/>
            <a:ext cx="5297714" cy="636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Função de ajuste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1FD3767-E233-4FE4-A9C2-3DBF1D3D59F1}"/>
                  </a:ext>
                </a:extLst>
              </p:cNvPr>
              <p:cNvSpPr txBox="1"/>
              <p:nvPr/>
            </p:nvSpPr>
            <p:spPr>
              <a:xfrm>
                <a:off x="4706741" y="3607838"/>
                <a:ext cx="280897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4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𝛁</m:t>
                    </m:r>
                    <m:r>
                      <a:rPr lang="pt-BR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4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pt-BR" sz="4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4800" dirty="0"/>
                  <a:t> 0</a:t>
                </a: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1FD3767-E233-4FE4-A9C2-3DBF1D3D5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741" y="3607838"/>
                <a:ext cx="2808974" cy="738664"/>
              </a:xfrm>
              <a:prstGeom prst="rect">
                <a:avLst/>
              </a:prstGeom>
              <a:blipFill>
                <a:blip r:embed="rId4"/>
                <a:stretch>
                  <a:fillRect t="-24793" r="-12364" b="-495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78EAB839-D711-48AD-AFC7-405F3D69E6FE}"/>
                  </a:ext>
                </a:extLst>
              </p:cNvPr>
              <p:cNvSpPr txBox="1"/>
              <p:nvPr/>
            </p:nvSpPr>
            <p:spPr>
              <a:xfrm>
                <a:off x="3809237" y="4718041"/>
                <a:ext cx="4573526" cy="20034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pt-BR" sz="4000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𝛁</m:t>
                    </m:r>
                    <m:r>
                      <a:rPr lang="pt-BR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pt-BR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4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pt-BR" sz="4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pt-BR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pt-BR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pt-BR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4000"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e>
                                    <m:sup>
                                      <m:r>
                                        <a:rPr lang="pt-BR" sz="4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pt-B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pt-B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4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pt-BR" sz="4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pt-BR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pt-BR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BR" sz="4000"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e>
                                    <m:sup>
                                      <m:r>
                                        <a:rPr lang="pt-BR" sz="40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pt-B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pt-B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4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pt-BR" sz="4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BR" sz="4000" dirty="0">
                    <a:solidFill>
                      <a:schemeClr val="tx1"/>
                    </a:solidFill>
                  </a:rPr>
                  <a:t>            </a:t>
                </a:r>
                <a:endParaRPr lang="pt-BR" sz="40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78EAB839-D711-48AD-AFC7-405F3D69E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237" y="4718041"/>
                <a:ext cx="4573526" cy="20034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482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0A977634-D802-4595-BA2F-58B1EB508683}"/>
              </a:ext>
            </a:extLst>
          </p:cNvPr>
          <p:cNvSpPr/>
          <p:nvPr/>
        </p:nvSpPr>
        <p:spPr>
          <a:xfrm>
            <a:off x="2759806" y="3396323"/>
            <a:ext cx="5195744" cy="2931891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2647261" y="3287551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2624133" y="3287103"/>
            <a:ext cx="544084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2188020" y="6075144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2249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Modelagem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7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2371724" y="618960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724" y="618960"/>
                <a:ext cx="504818" cy="400110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45FD6FF5-D298-4F59-A72D-BFDC43F95656}"/>
              </a:ext>
            </a:extLst>
          </p:cNvPr>
          <p:cNvSpPr/>
          <p:nvPr/>
        </p:nvSpPr>
        <p:spPr>
          <a:xfrm>
            <a:off x="3882186" y="3840480"/>
            <a:ext cx="2180492" cy="1661473"/>
          </a:xfrm>
          <a:custGeom>
            <a:avLst/>
            <a:gdLst>
              <a:gd name="connsiteX0" fmla="*/ 717452 w 2630659"/>
              <a:gd name="connsiteY0" fmla="*/ 84406 h 1716258"/>
              <a:gd name="connsiteX1" fmla="*/ 112542 w 2630659"/>
              <a:gd name="connsiteY1" fmla="*/ 548640 h 1716258"/>
              <a:gd name="connsiteX2" fmla="*/ 0 w 2630659"/>
              <a:gd name="connsiteY2" fmla="*/ 1111348 h 1716258"/>
              <a:gd name="connsiteX3" fmla="*/ 309489 w 2630659"/>
              <a:gd name="connsiteY3" fmla="*/ 1716258 h 1716258"/>
              <a:gd name="connsiteX4" fmla="*/ 998806 w 2630659"/>
              <a:gd name="connsiteY4" fmla="*/ 1589649 h 1716258"/>
              <a:gd name="connsiteX5" fmla="*/ 1913206 w 2630659"/>
              <a:gd name="connsiteY5" fmla="*/ 1716258 h 1716258"/>
              <a:gd name="connsiteX6" fmla="*/ 2504049 w 2630659"/>
              <a:gd name="connsiteY6" fmla="*/ 1547446 h 1716258"/>
              <a:gd name="connsiteX7" fmla="*/ 2518117 w 2630659"/>
              <a:gd name="connsiteY7" fmla="*/ 1266092 h 1716258"/>
              <a:gd name="connsiteX8" fmla="*/ 2630659 w 2630659"/>
              <a:gd name="connsiteY8" fmla="*/ 745588 h 1716258"/>
              <a:gd name="connsiteX9" fmla="*/ 2208628 w 2630659"/>
              <a:gd name="connsiteY9" fmla="*/ 42203 h 1716258"/>
              <a:gd name="connsiteX10" fmla="*/ 1561514 w 2630659"/>
              <a:gd name="connsiteY10" fmla="*/ 0 h 1716258"/>
              <a:gd name="connsiteX11" fmla="*/ 1392702 w 2630659"/>
              <a:gd name="connsiteY11" fmla="*/ 182880 h 1716258"/>
              <a:gd name="connsiteX12" fmla="*/ 1167619 w 2630659"/>
              <a:gd name="connsiteY12" fmla="*/ 182880 h 1716258"/>
              <a:gd name="connsiteX13" fmla="*/ 1012874 w 2630659"/>
              <a:gd name="connsiteY13" fmla="*/ 56271 h 1716258"/>
              <a:gd name="connsiteX14" fmla="*/ 717452 w 2630659"/>
              <a:gd name="connsiteY14" fmla="*/ 84406 h 171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30659" h="1716258">
                <a:moveTo>
                  <a:pt x="717452" y="84406"/>
                </a:moveTo>
                <a:lnTo>
                  <a:pt x="112542" y="548640"/>
                </a:lnTo>
                <a:lnTo>
                  <a:pt x="0" y="1111348"/>
                </a:lnTo>
                <a:lnTo>
                  <a:pt x="309489" y="1716258"/>
                </a:lnTo>
                <a:lnTo>
                  <a:pt x="998806" y="1589649"/>
                </a:lnTo>
                <a:lnTo>
                  <a:pt x="1913206" y="1716258"/>
                </a:lnTo>
                <a:lnTo>
                  <a:pt x="2504049" y="1547446"/>
                </a:lnTo>
                <a:cubicBezTo>
                  <a:pt x="2519287" y="1303643"/>
                  <a:pt x="2518117" y="1397537"/>
                  <a:pt x="2518117" y="1266092"/>
                </a:cubicBezTo>
                <a:lnTo>
                  <a:pt x="2630659" y="745588"/>
                </a:lnTo>
                <a:lnTo>
                  <a:pt x="2208628" y="42203"/>
                </a:lnTo>
                <a:lnTo>
                  <a:pt x="1561514" y="0"/>
                </a:lnTo>
                <a:lnTo>
                  <a:pt x="1392702" y="182880"/>
                </a:lnTo>
                <a:lnTo>
                  <a:pt x="1167619" y="182880"/>
                </a:lnTo>
                <a:lnTo>
                  <a:pt x="1012874" y="56271"/>
                </a:lnTo>
                <a:lnTo>
                  <a:pt x="717452" y="84406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2648221" y="1089409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2647262" y="2819754"/>
            <a:ext cx="5266084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5774720B-92DC-4211-892D-6971847E523D}"/>
                  </a:ext>
                </a:extLst>
              </p:cNvPr>
              <p:cNvSpPr/>
              <p:nvPr/>
            </p:nvSpPr>
            <p:spPr>
              <a:xfrm>
                <a:off x="4694535" y="4336228"/>
                <a:ext cx="55579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5774720B-92DC-4211-892D-6971847E5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535" y="4336228"/>
                <a:ext cx="55579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ixaDeTexto 17">
            <a:extLst>
              <a:ext uri="{FF2B5EF4-FFF2-40B4-BE49-F238E27FC236}">
                <a16:creationId xmlns:a16="http://schemas.microsoft.com/office/drawing/2014/main" id="{20B26FAE-EEC0-4F40-9507-58E286F510FD}"/>
              </a:ext>
            </a:extLst>
          </p:cNvPr>
          <p:cNvSpPr txBox="1"/>
          <p:nvPr/>
        </p:nvSpPr>
        <p:spPr>
          <a:xfrm>
            <a:off x="7961922" y="3105834"/>
            <a:ext cx="385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C83EA1F-C939-43D5-952D-DF9D748CC9F1}"/>
              </a:ext>
            </a:extLst>
          </p:cNvPr>
          <p:cNvSpPr/>
          <p:nvPr/>
        </p:nvSpPr>
        <p:spPr>
          <a:xfrm>
            <a:off x="2192342" y="1598330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57CC8B1-AB44-43B5-9258-68BB4001E6D6}"/>
              </a:ext>
            </a:extLst>
          </p:cNvPr>
          <p:cNvSpPr/>
          <p:nvPr/>
        </p:nvSpPr>
        <p:spPr>
          <a:xfrm>
            <a:off x="4748893" y="2767709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E89A712C-ECE0-482B-A05E-16AFD7DB7D83}"/>
              </a:ext>
            </a:extLst>
          </p:cNvPr>
          <p:cNvSpPr txBox="1">
            <a:spLocks/>
          </p:cNvSpPr>
          <p:nvPr/>
        </p:nvSpPr>
        <p:spPr>
          <a:xfrm>
            <a:off x="6825629" y="361232"/>
            <a:ext cx="5692491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Imagine uma situação na qual queremos estudar um corpo em subsuperfície.</a:t>
            </a:r>
          </a:p>
        </p:txBody>
      </p:sp>
    </p:spTree>
    <p:extLst>
      <p:ext uri="{BB962C8B-B14F-4D97-AF65-F5344CB8AC3E}">
        <p14:creationId xmlns:p14="http://schemas.microsoft.com/office/powerpoint/2010/main" val="15772160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70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/>
              <p:nvPr/>
            </p:nvSpPr>
            <p:spPr>
              <a:xfrm>
                <a:off x="3165903" y="1383754"/>
                <a:ext cx="5860194" cy="748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4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800" b="1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  <m:sup>
                                  <m: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4800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48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903" y="1383754"/>
                <a:ext cx="5860194" cy="7485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1">
            <a:extLst>
              <a:ext uri="{FF2B5EF4-FFF2-40B4-BE49-F238E27FC236}">
                <a16:creationId xmlns:a16="http://schemas.microsoft.com/office/drawing/2014/main" id="{FDCF7BFC-8E69-4397-92E6-401E001FC7BD}"/>
              </a:ext>
            </a:extLst>
          </p:cNvPr>
          <p:cNvSpPr txBox="1">
            <a:spLocks/>
          </p:cNvSpPr>
          <p:nvPr/>
        </p:nvSpPr>
        <p:spPr>
          <a:xfrm>
            <a:off x="1086673" y="2473160"/>
            <a:ext cx="10018654" cy="7485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Uma vez que esta função é minimizada: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9F233D9-4345-4523-942E-4A8EF1CEBED6}"/>
              </a:ext>
            </a:extLst>
          </p:cNvPr>
          <p:cNvSpPr txBox="1">
            <a:spLocks/>
          </p:cNvSpPr>
          <p:nvPr/>
        </p:nvSpPr>
        <p:spPr>
          <a:xfrm>
            <a:off x="3447143" y="406027"/>
            <a:ext cx="5297714" cy="636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Função de ajuste</a:t>
            </a:r>
          </a:p>
        </p:txBody>
      </p:sp>
    </p:spTree>
    <p:extLst>
      <p:ext uri="{BB962C8B-B14F-4D97-AF65-F5344CB8AC3E}">
        <p14:creationId xmlns:p14="http://schemas.microsoft.com/office/powerpoint/2010/main" val="42567882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71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/>
              <p:nvPr/>
            </p:nvSpPr>
            <p:spPr>
              <a:xfrm>
                <a:off x="3165903" y="1383754"/>
                <a:ext cx="5860194" cy="748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4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800" b="1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  <m:sup>
                                  <m: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4800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480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903" y="1383754"/>
                <a:ext cx="5860194" cy="7485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1">
            <a:extLst>
              <a:ext uri="{FF2B5EF4-FFF2-40B4-BE49-F238E27FC236}">
                <a16:creationId xmlns:a16="http://schemas.microsoft.com/office/drawing/2014/main" id="{FDCF7BFC-8E69-4397-92E6-401E001FC7BD}"/>
              </a:ext>
            </a:extLst>
          </p:cNvPr>
          <p:cNvSpPr txBox="1">
            <a:spLocks/>
          </p:cNvSpPr>
          <p:nvPr/>
        </p:nvSpPr>
        <p:spPr>
          <a:xfrm>
            <a:off x="1086673" y="2473160"/>
            <a:ext cx="10018654" cy="7485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Uma vez que esta função é minimizada: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9F233D9-4345-4523-942E-4A8EF1CEBED6}"/>
              </a:ext>
            </a:extLst>
          </p:cNvPr>
          <p:cNvSpPr txBox="1">
            <a:spLocks/>
          </p:cNvSpPr>
          <p:nvPr/>
        </p:nvSpPr>
        <p:spPr>
          <a:xfrm>
            <a:off x="3447143" y="406027"/>
            <a:ext cx="5297714" cy="636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Função de ajuste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8ED9187-E16A-43A2-B7FC-1326479861B9}"/>
                  </a:ext>
                </a:extLst>
              </p:cNvPr>
              <p:cNvSpPr txBox="1"/>
              <p:nvPr/>
            </p:nvSpPr>
            <p:spPr>
              <a:xfrm>
                <a:off x="3753147" y="3429000"/>
                <a:ext cx="4685705" cy="752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e>
                            <m:sup>
                              <m: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BR" sz="4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𝐆</m:t>
                          </m:r>
                        </m:e>
                      </m:d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pt-BR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</m:t>
                          </m:r>
                        </m:sup>
                      </m:sSup>
                      <m:r>
                        <a:rPr lang="pt-BR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800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4800" dirty="0"/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8ED9187-E16A-43A2-B7FC-132647986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147" y="3429000"/>
                <a:ext cx="4685705" cy="7520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ítulo 1">
            <a:extLst>
              <a:ext uri="{FF2B5EF4-FFF2-40B4-BE49-F238E27FC236}">
                <a16:creationId xmlns:a16="http://schemas.microsoft.com/office/drawing/2014/main" id="{482EE6A9-67A3-40F9-B376-9A35F0BF5CA1}"/>
              </a:ext>
            </a:extLst>
          </p:cNvPr>
          <p:cNvSpPr txBox="1">
            <a:spLocks/>
          </p:cNvSpPr>
          <p:nvPr/>
        </p:nvSpPr>
        <p:spPr>
          <a:xfrm>
            <a:off x="1999646" y="4311791"/>
            <a:ext cx="8192702" cy="6690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rgbClr val="0070C0"/>
                </a:solidFill>
              </a:rPr>
              <a:t>Estimador de mínimos quadrados (Linear)</a:t>
            </a:r>
          </a:p>
        </p:txBody>
      </p:sp>
    </p:spTree>
    <p:extLst>
      <p:ext uri="{BB962C8B-B14F-4D97-AF65-F5344CB8AC3E}">
        <p14:creationId xmlns:p14="http://schemas.microsoft.com/office/powerpoint/2010/main" val="24135528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72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/>
              <p:nvPr/>
            </p:nvSpPr>
            <p:spPr>
              <a:xfrm>
                <a:off x="3165903" y="1383754"/>
                <a:ext cx="5860194" cy="748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4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800" b="1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  <m:sup>
                                  <m: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4800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480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903" y="1383754"/>
                <a:ext cx="5860194" cy="7485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1">
            <a:extLst>
              <a:ext uri="{FF2B5EF4-FFF2-40B4-BE49-F238E27FC236}">
                <a16:creationId xmlns:a16="http://schemas.microsoft.com/office/drawing/2014/main" id="{FDCF7BFC-8E69-4397-92E6-401E001FC7BD}"/>
              </a:ext>
            </a:extLst>
          </p:cNvPr>
          <p:cNvSpPr txBox="1">
            <a:spLocks/>
          </p:cNvSpPr>
          <p:nvPr/>
        </p:nvSpPr>
        <p:spPr>
          <a:xfrm>
            <a:off x="1086673" y="2473160"/>
            <a:ext cx="10018654" cy="7485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Uma vez que esta função é minimizada: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9F233D9-4345-4523-942E-4A8EF1CEBED6}"/>
              </a:ext>
            </a:extLst>
          </p:cNvPr>
          <p:cNvSpPr txBox="1">
            <a:spLocks/>
          </p:cNvSpPr>
          <p:nvPr/>
        </p:nvSpPr>
        <p:spPr>
          <a:xfrm>
            <a:off x="3447143" y="406027"/>
            <a:ext cx="5297714" cy="636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Função de ajuste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8ED9187-E16A-43A2-B7FC-1326479861B9}"/>
                  </a:ext>
                </a:extLst>
              </p:cNvPr>
              <p:cNvSpPr txBox="1"/>
              <p:nvPr/>
            </p:nvSpPr>
            <p:spPr>
              <a:xfrm>
                <a:off x="3753147" y="3429000"/>
                <a:ext cx="4685705" cy="752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e>
                            <m:sup>
                              <m: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BR" sz="4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𝐆</m:t>
                          </m:r>
                        </m:e>
                      </m:d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pt-BR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</m:t>
                          </m:r>
                        </m:sup>
                      </m:sSup>
                      <m:r>
                        <a:rPr lang="pt-BR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800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4800" dirty="0"/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8ED9187-E16A-43A2-B7FC-132647986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147" y="3429000"/>
                <a:ext cx="4685705" cy="7520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>
            <a:extLst>
              <a:ext uri="{FF2B5EF4-FFF2-40B4-BE49-F238E27FC236}">
                <a16:creationId xmlns:a16="http://schemas.microsoft.com/office/drawing/2014/main" id="{D1AB3762-7B92-41BC-A65D-AF731CE301F7}"/>
              </a:ext>
            </a:extLst>
          </p:cNvPr>
          <p:cNvSpPr txBox="1">
            <a:spLocks/>
          </p:cNvSpPr>
          <p:nvPr/>
        </p:nvSpPr>
        <p:spPr>
          <a:xfrm>
            <a:off x="1999646" y="4311791"/>
            <a:ext cx="8192702" cy="6690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rgbClr val="0070C0"/>
                </a:solidFill>
              </a:rPr>
              <a:t>Estimador de mínimos quadrados (Linear)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BBDDBB63-3511-4FA0-9A8F-DB9EF570A5E3}"/>
                  </a:ext>
                </a:extLst>
              </p:cNvPr>
              <p:cNvSpPr txBox="1"/>
              <p:nvPr/>
            </p:nvSpPr>
            <p:spPr>
              <a:xfrm>
                <a:off x="1736759" y="5057369"/>
                <a:ext cx="8718477" cy="8337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e>
                            <m:sup>
                              <m: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p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pt-BR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pt-BR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𝐆</m:t>
                          </m:r>
                        </m:e>
                        <m:sup>
                          <m: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𝑘𝑇</m:t>
                          </m:r>
                        </m:sup>
                      </m:sSup>
                      <m:r>
                        <a:rPr lang="pt-BR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800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pt-BR" sz="4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4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p>
                              <m:r>
                                <a:rPr lang="pt-BR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pt-BR" sz="48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sz="4800" dirty="0"/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BBDDBB63-3511-4FA0-9A8F-DB9EF570A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759" y="5057369"/>
                <a:ext cx="8718477" cy="8337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ítulo 1">
            <a:extLst>
              <a:ext uri="{FF2B5EF4-FFF2-40B4-BE49-F238E27FC236}">
                <a16:creationId xmlns:a16="http://schemas.microsoft.com/office/drawing/2014/main" id="{6C48B7F8-DEC2-48A2-A926-156F8E93AC3A}"/>
              </a:ext>
            </a:extLst>
          </p:cNvPr>
          <p:cNvSpPr txBox="1">
            <a:spLocks/>
          </p:cNvSpPr>
          <p:nvPr/>
        </p:nvSpPr>
        <p:spPr>
          <a:xfrm>
            <a:off x="2389872" y="6070886"/>
            <a:ext cx="7412250" cy="6690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rgbClr val="0070C0"/>
                </a:solidFill>
              </a:rPr>
              <a:t>Método de Gauss-Newton (Não linear)</a:t>
            </a:r>
          </a:p>
        </p:txBody>
      </p:sp>
    </p:spTree>
    <p:extLst>
      <p:ext uri="{BB962C8B-B14F-4D97-AF65-F5344CB8AC3E}">
        <p14:creationId xmlns:p14="http://schemas.microsoft.com/office/powerpoint/2010/main" val="18972344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73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/>
              <p:nvPr/>
            </p:nvSpPr>
            <p:spPr>
              <a:xfrm>
                <a:off x="3165903" y="1383754"/>
                <a:ext cx="5860194" cy="7485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sz="4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𝐩</m:t>
                      </m:r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800" b="1"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  <m:sup>
                                  <m: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p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4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4800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sz="480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903" y="1383754"/>
                <a:ext cx="5860194" cy="7485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1">
            <a:extLst>
              <a:ext uri="{FF2B5EF4-FFF2-40B4-BE49-F238E27FC236}">
                <a16:creationId xmlns:a16="http://schemas.microsoft.com/office/drawing/2014/main" id="{FDCF7BFC-8E69-4397-92E6-401E001FC7BD}"/>
              </a:ext>
            </a:extLst>
          </p:cNvPr>
          <p:cNvSpPr txBox="1">
            <a:spLocks/>
          </p:cNvSpPr>
          <p:nvPr/>
        </p:nvSpPr>
        <p:spPr>
          <a:xfrm>
            <a:off x="1086673" y="2473160"/>
            <a:ext cx="10018654" cy="7485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Uma vez que esta função é minimizada: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9F233D9-4345-4523-942E-4A8EF1CEBED6}"/>
              </a:ext>
            </a:extLst>
          </p:cNvPr>
          <p:cNvSpPr txBox="1">
            <a:spLocks/>
          </p:cNvSpPr>
          <p:nvPr/>
        </p:nvSpPr>
        <p:spPr>
          <a:xfrm>
            <a:off x="3447143" y="406027"/>
            <a:ext cx="5297714" cy="636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Função de ajuste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8ED9187-E16A-43A2-B7FC-1326479861B9}"/>
                  </a:ext>
                </a:extLst>
              </p:cNvPr>
              <p:cNvSpPr txBox="1"/>
              <p:nvPr/>
            </p:nvSpPr>
            <p:spPr>
              <a:xfrm>
                <a:off x="3753147" y="3429000"/>
                <a:ext cx="4685705" cy="752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e>
                            <m:sup>
                              <m: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BR" sz="4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𝐆</m:t>
                          </m:r>
                        </m:e>
                      </m:d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pt-BR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</m:t>
                          </m:r>
                        </m:sup>
                      </m:sSup>
                      <m:r>
                        <a:rPr lang="pt-BR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800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4800" dirty="0"/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8ED9187-E16A-43A2-B7FC-132647986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147" y="3429000"/>
                <a:ext cx="4685705" cy="7520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>
            <a:extLst>
              <a:ext uri="{FF2B5EF4-FFF2-40B4-BE49-F238E27FC236}">
                <a16:creationId xmlns:a16="http://schemas.microsoft.com/office/drawing/2014/main" id="{D1AB3762-7B92-41BC-A65D-AF731CE301F7}"/>
              </a:ext>
            </a:extLst>
          </p:cNvPr>
          <p:cNvSpPr txBox="1">
            <a:spLocks/>
          </p:cNvSpPr>
          <p:nvPr/>
        </p:nvSpPr>
        <p:spPr>
          <a:xfrm>
            <a:off x="1999646" y="4311791"/>
            <a:ext cx="8192702" cy="6690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rgbClr val="0070C0"/>
                </a:solidFill>
              </a:rPr>
              <a:t>Estimador de mínimos quadrados (Linear)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BBDDBB63-3511-4FA0-9A8F-DB9EF570A5E3}"/>
                  </a:ext>
                </a:extLst>
              </p:cNvPr>
              <p:cNvSpPr txBox="1"/>
              <p:nvPr/>
            </p:nvSpPr>
            <p:spPr>
              <a:xfrm>
                <a:off x="1736759" y="5057369"/>
                <a:ext cx="8718477" cy="8337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e>
                            <m:sup>
                              <m: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p>
                              <m:r>
                                <a:rPr lang="pt-BR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pt-BR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pt-BR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pt-BR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𝐆</m:t>
                          </m:r>
                        </m:e>
                        <m:sup>
                          <m: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𝑘𝑇</m:t>
                          </m:r>
                        </m:sup>
                      </m:sSup>
                      <m:r>
                        <a:rPr lang="pt-BR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800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pt-BR" sz="4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4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p>
                              <m:r>
                                <a:rPr lang="pt-BR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pt-BR" sz="48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sz="4800" dirty="0"/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BBDDBB63-3511-4FA0-9A8F-DB9EF570A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759" y="5057369"/>
                <a:ext cx="8718477" cy="8337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ítulo 1">
            <a:extLst>
              <a:ext uri="{FF2B5EF4-FFF2-40B4-BE49-F238E27FC236}">
                <a16:creationId xmlns:a16="http://schemas.microsoft.com/office/drawing/2014/main" id="{6C48B7F8-DEC2-48A2-A926-156F8E93AC3A}"/>
              </a:ext>
            </a:extLst>
          </p:cNvPr>
          <p:cNvSpPr txBox="1">
            <a:spLocks/>
          </p:cNvSpPr>
          <p:nvPr/>
        </p:nvSpPr>
        <p:spPr>
          <a:xfrm>
            <a:off x="2389872" y="6070886"/>
            <a:ext cx="7412250" cy="6690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rgbClr val="0070C0"/>
                </a:solidFill>
              </a:rPr>
              <a:t>Método de Gauss-Newton (Não linear)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D325DE8-5D6B-4666-B36D-3BC9F78FE858}"/>
              </a:ext>
            </a:extLst>
          </p:cNvPr>
          <p:cNvSpPr txBox="1">
            <a:spLocks/>
          </p:cNvSpPr>
          <p:nvPr/>
        </p:nvSpPr>
        <p:spPr>
          <a:xfrm>
            <a:off x="8314311" y="3133841"/>
            <a:ext cx="3756074" cy="1265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/>
              <a:t>Matriz de sensibilidade:</a:t>
            </a:r>
            <a:r>
              <a:rPr lang="pt-BR" sz="1800" dirty="0"/>
              <a:t> matriz de dimensão N x M, que expressa a sensibilidade do i-</a:t>
            </a:r>
            <a:r>
              <a:rPr lang="pt-BR" sz="1800" dirty="0" err="1"/>
              <a:t>ésimo</a:t>
            </a:r>
            <a:r>
              <a:rPr lang="pt-BR" sz="1800" dirty="0"/>
              <a:t> dado predito em relação ao j-</a:t>
            </a:r>
            <a:r>
              <a:rPr lang="pt-BR" sz="1800" dirty="0" err="1"/>
              <a:t>ésimo</a:t>
            </a:r>
            <a:r>
              <a:rPr lang="pt-BR" sz="1800" dirty="0"/>
              <a:t> parâmetro do modelo.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FC4D543-6A95-4153-AEE9-F225B57E9B85}"/>
              </a:ext>
            </a:extLst>
          </p:cNvPr>
          <p:cNvCxnSpPr>
            <a:cxnSpLocks/>
          </p:cNvCxnSpPr>
          <p:nvPr/>
        </p:nvCxnSpPr>
        <p:spPr>
          <a:xfrm>
            <a:off x="3586798" y="2921726"/>
            <a:ext cx="581783" cy="756896"/>
          </a:xfrm>
          <a:prstGeom prst="line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12BD246E-8BEE-42F2-8DE1-052503550A2F}"/>
              </a:ext>
            </a:extLst>
          </p:cNvPr>
          <p:cNvCxnSpPr>
            <a:cxnSpLocks/>
          </p:cNvCxnSpPr>
          <p:nvPr/>
        </p:nvCxnSpPr>
        <p:spPr>
          <a:xfrm>
            <a:off x="1708754" y="4499158"/>
            <a:ext cx="581783" cy="756896"/>
          </a:xfrm>
          <a:prstGeom prst="line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3037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74</a:t>
            </a:fld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DB47A36-E017-4D0C-9A68-6E77E1B1ACF8}"/>
              </a:ext>
            </a:extLst>
          </p:cNvPr>
          <p:cNvSpPr txBox="1">
            <a:spLocks/>
          </p:cNvSpPr>
          <p:nvPr/>
        </p:nvSpPr>
        <p:spPr>
          <a:xfrm>
            <a:off x="1086673" y="246711"/>
            <a:ext cx="10018654" cy="25255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No entanto, devido a própria natureza do </a:t>
            </a:r>
            <a:r>
              <a:rPr lang="pt-BR" sz="4400" dirty="0">
                <a:solidFill>
                  <a:srgbClr val="0070C0"/>
                </a:solidFill>
              </a:rPr>
              <a:t>problema inverso</a:t>
            </a:r>
            <a:r>
              <a:rPr lang="pt-BR" sz="4400" dirty="0"/>
              <a:t>, os dados </a:t>
            </a:r>
            <a:r>
              <a:rPr lang="pt-BR" sz="4400" dirty="0">
                <a:solidFill>
                  <a:srgbClr val="0070C0"/>
                </a:solidFill>
              </a:rPr>
              <a:t>não</a:t>
            </a:r>
            <a:r>
              <a:rPr lang="pt-BR" sz="4400" dirty="0"/>
              <a:t> são suficientes para descrever </a:t>
            </a:r>
            <a:r>
              <a:rPr lang="pt-BR" sz="4400" dirty="0">
                <a:solidFill>
                  <a:srgbClr val="0070C0"/>
                </a:solidFill>
              </a:rPr>
              <a:t>os fenômenos físicos</a:t>
            </a:r>
            <a:r>
              <a:rPr lang="pt-BR" sz="4400" dirty="0"/>
              <a:t> que surgem na </a:t>
            </a:r>
            <a:r>
              <a:rPr lang="pt-BR" sz="4400" dirty="0">
                <a:solidFill>
                  <a:srgbClr val="0070C0"/>
                </a:solidFill>
              </a:rPr>
              <a:t>Geofísica</a:t>
            </a:r>
            <a:r>
              <a:rPr lang="pt-BR" sz="4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42457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75</a:t>
            </a:fld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4DB47A36-E017-4D0C-9A68-6E77E1B1ACF8}"/>
              </a:ext>
            </a:extLst>
          </p:cNvPr>
          <p:cNvSpPr txBox="1">
            <a:spLocks/>
          </p:cNvSpPr>
          <p:nvPr/>
        </p:nvSpPr>
        <p:spPr>
          <a:xfrm>
            <a:off x="1086673" y="246711"/>
            <a:ext cx="10018654" cy="25255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No entanto, devido a própria natureza do </a:t>
            </a:r>
            <a:r>
              <a:rPr lang="pt-BR" sz="4400" dirty="0">
                <a:solidFill>
                  <a:srgbClr val="0070C0"/>
                </a:solidFill>
              </a:rPr>
              <a:t>problema inverso</a:t>
            </a:r>
            <a:r>
              <a:rPr lang="pt-BR" sz="4400" dirty="0"/>
              <a:t>, os dados </a:t>
            </a:r>
            <a:r>
              <a:rPr lang="pt-BR" sz="4400" dirty="0">
                <a:solidFill>
                  <a:srgbClr val="0070C0"/>
                </a:solidFill>
              </a:rPr>
              <a:t>não</a:t>
            </a:r>
            <a:r>
              <a:rPr lang="pt-BR" sz="4400" dirty="0"/>
              <a:t> são suficientes para descrever </a:t>
            </a:r>
            <a:r>
              <a:rPr lang="pt-BR" sz="4400" dirty="0">
                <a:solidFill>
                  <a:srgbClr val="0070C0"/>
                </a:solidFill>
              </a:rPr>
              <a:t>os fenômenos físicos</a:t>
            </a:r>
            <a:r>
              <a:rPr lang="pt-BR" sz="4400" dirty="0"/>
              <a:t> que surgem na </a:t>
            </a:r>
            <a:r>
              <a:rPr lang="pt-BR" sz="4400" dirty="0">
                <a:solidFill>
                  <a:srgbClr val="0070C0"/>
                </a:solidFill>
              </a:rPr>
              <a:t>Geofísica</a:t>
            </a:r>
            <a:r>
              <a:rPr lang="pt-BR" sz="4400" dirty="0"/>
              <a:t>.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1BEF0FD3-8530-404E-B277-315E795BB4DA}"/>
              </a:ext>
            </a:extLst>
          </p:cNvPr>
          <p:cNvSpPr txBox="1">
            <a:spLocks/>
          </p:cNvSpPr>
          <p:nvPr/>
        </p:nvSpPr>
        <p:spPr>
          <a:xfrm>
            <a:off x="1086673" y="3429000"/>
            <a:ext cx="10018654" cy="25255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Por este motivo, dizemos que o problema é </a:t>
            </a:r>
            <a:r>
              <a:rPr lang="pt-BR" sz="4400" dirty="0" err="1">
                <a:solidFill>
                  <a:srgbClr val="0070C0"/>
                </a:solidFill>
              </a:rPr>
              <a:t>mal-posto</a:t>
            </a:r>
            <a:r>
              <a:rPr lang="pt-BR" sz="4400" dirty="0"/>
              <a:t>. Ou seja, ele sofre com três fatores: </a:t>
            </a:r>
            <a:r>
              <a:rPr lang="pt-BR" sz="4400" dirty="0">
                <a:solidFill>
                  <a:srgbClr val="0070C0"/>
                </a:solidFill>
              </a:rPr>
              <a:t>falta de unicidade</a:t>
            </a:r>
            <a:r>
              <a:rPr lang="pt-BR" sz="4400" dirty="0"/>
              <a:t>, </a:t>
            </a:r>
            <a:r>
              <a:rPr lang="pt-BR" sz="4400" dirty="0">
                <a:solidFill>
                  <a:srgbClr val="0070C0"/>
                </a:solidFill>
              </a:rPr>
              <a:t>instabilidade</a:t>
            </a:r>
            <a:r>
              <a:rPr lang="pt-BR" sz="4400" dirty="0"/>
              <a:t> ou </a:t>
            </a:r>
            <a:r>
              <a:rPr lang="pt-BR" sz="4400" dirty="0">
                <a:solidFill>
                  <a:srgbClr val="0070C0"/>
                </a:solidFill>
              </a:rPr>
              <a:t>inexistência da solução</a:t>
            </a:r>
            <a:r>
              <a:rPr lang="pt-BR" sz="4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06686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76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4853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77</a:t>
            </a:fld>
            <a:endParaRPr lang="pt-BR" dirty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1BEF0FD3-8530-404E-B277-315E795BB4DA}"/>
              </a:ext>
            </a:extLst>
          </p:cNvPr>
          <p:cNvSpPr txBox="1">
            <a:spLocks/>
          </p:cNvSpPr>
          <p:nvPr/>
        </p:nvSpPr>
        <p:spPr>
          <a:xfrm>
            <a:off x="1086673" y="1208062"/>
            <a:ext cx="10018654" cy="18604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Falta de unicidade</a:t>
            </a:r>
            <a:r>
              <a:rPr lang="pt-BR" sz="4400" dirty="0"/>
              <a:t>: é a existência de diversos conjuntos de parâmetros que descrever um mesmo conjunto de dados </a:t>
            </a:r>
          </a:p>
        </p:txBody>
      </p:sp>
    </p:spTree>
    <p:extLst>
      <p:ext uri="{BB962C8B-B14F-4D97-AF65-F5344CB8AC3E}">
        <p14:creationId xmlns:p14="http://schemas.microsoft.com/office/powerpoint/2010/main" val="27267666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78</a:t>
            </a:fld>
            <a:endParaRPr lang="pt-BR" dirty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1BEF0FD3-8530-404E-B277-315E795BB4DA}"/>
              </a:ext>
            </a:extLst>
          </p:cNvPr>
          <p:cNvSpPr txBox="1">
            <a:spLocks/>
          </p:cNvSpPr>
          <p:nvPr/>
        </p:nvSpPr>
        <p:spPr>
          <a:xfrm>
            <a:off x="1086673" y="1208062"/>
            <a:ext cx="10018654" cy="18604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Falta de unicidade</a:t>
            </a:r>
            <a:r>
              <a:rPr lang="pt-BR" sz="4400" dirty="0"/>
              <a:t>: é a existência de diversos conjuntos de parâmetros que descrever um mesmo conjunto de dados 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0DD6898-C3D2-4EAF-BFD4-1D215C2DBDE3}"/>
              </a:ext>
            </a:extLst>
          </p:cNvPr>
          <p:cNvSpPr txBox="1">
            <a:spLocks/>
          </p:cNvSpPr>
          <p:nvPr/>
        </p:nvSpPr>
        <p:spPr>
          <a:xfrm>
            <a:off x="1086673" y="3789486"/>
            <a:ext cx="10018654" cy="18604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Instabilidade</a:t>
            </a:r>
            <a:r>
              <a:rPr lang="pt-BR" sz="4400" dirty="0"/>
              <a:t>: uma pequena perturbação nos dados gera conjuntos diferentes de parâmetros </a:t>
            </a:r>
          </a:p>
        </p:txBody>
      </p:sp>
    </p:spTree>
    <p:extLst>
      <p:ext uri="{BB962C8B-B14F-4D97-AF65-F5344CB8AC3E}">
        <p14:creationId xmlns:p14="http://schemas.microsoft.com/office/powerpoint/2010/main" val="35716661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79</a:t>
            </a:fld>
            <a:endParaRPr lang="pt-BR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8439725-D44B-486F-A6A9-5FCEBC965638}"/>
              </a:ext>
            </a:extLst>
          </p:cNvPr>
          <p:cNvCxnSpPr>
            <a:cxnSpLocks/>
          </p:cNvCxnSpPr>
          <p:nvPr/>
        </p:nvCxnSpPr>
        <p:spPr>
          <a:xfrm>
            <a:off x="3675123" y="3278692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82BEED3B-76CE-4D94-8C34-9FEAC0F90B11}"/>
              </a:ext>
            </a:extLst>
          </p:cNvPr>
          <p:cNvCxnSpPr>
            <a:cxnSpLocks/>
          </p:cNvCxnSpPr>
          <p:nvPr/>
        </p:nvCxnSpPr>
        <p:spPr>
          <a:xfrm>
            <a:off x="3651995" y="3278244"/>
            <a:ext cx="544084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8BA69D61-1874-4BB5-B023-8A38F437AD55}"/>
              </a:ext>
            </a:extLst>
          </p:cNvPr>
          <p:cNvSpPr txBox="1"/>
          <p:nvPr/>
        </p:nvSpPr>
        <p:spPr>
          <a:xfrm>
            <a:off x="8989784" y="3096975"/>
            <a:ext cx="385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82E5EF2-2DE2-43CF-B201-434BF7C4D2B3}"/>
              </a:ext>
            </a:extLst>
          </p:cNvPr>
          <p:cNvSpPr txBox="1"/>
          <p:nvPr/>
        </p:nvSpPr>
        <p:spPr>
          <a:xfrm>
            <a:off x="3215882" y="6066285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CF628BA8-CC89-4727-833B-A80EFB08E82C}"/>
                  </a:ext>
                </a:extLst>
              </p:cNvPr>
              <p:cNvSpPr/>
              <p:nvPr/>
            </p:nvSpPr>
            <p:spPr>
              <a:xfrm>
                <a:off x="3399586" y="610101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CF628BA8-CC89-4727-833B-A80EFB08E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586" y="610101"/>
                <a:ext cx="504818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03C71CF8-95A9-40EA-90E8-CBC49232A66A}"/>
              </a:ext>
            </a:extLst>
          </p:cNvPr>
          <p:cNvCxnSpPr>
            <a:cxnSpLocks/>
          </p:cNvCxnSpPr>
          <p:nvPr/>
        </p:nvCxnSpPr>
        <p:spPr>
          <a:xfrm>
            <a:off x="3676083" y="1080550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9069B8BC-3D84-4C35-8308-5E7121D1A598}"/>
              </a:ext>
            </a:extLst>
          </p:cNvPr>
          <p:cNvCxnSpPr>
            <a:cxnSpLocks/>
          </p:cNvCxnSpPr>
          <p:nvPr/>
        </p:nvCxnSpPr>
        <p:spPr>
          <a:xfrm flipH="1">
            <a:off x="3675124" y="2810895"/>
            <a:ext cx="5266084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ipse 13">
            <a:extLst>
              <a:ext uri="{FF2B5EF4-FFF2-40B4-BE49-F238E27FC236}">
                <a16:creationId xmlns:a16="http://schemas.microsoft.com/office/drawing/2014/main" id="{7EC5827B-8E2B-4F07-B439-A3C2EDE2F5D7}"/>
              </a:ext>
            </a:extLst>
          </p:cNvPr>
          <p:cNvSpPr/>
          <p:nvPr/>
        </p:nvSpPr>
        <p:spPr>
          <a:xfrm>
            <a:off x="5182846" y="3847124"/>
            <a:ext cx="1826309" cy="166309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2EE8D1E-759D-4986-BBDF-0843348CAAEB}"/>
              </a:ext>
            </a:extLst>
          </p:cNvPr>
          <p:cNvSpPr/>
          <p:nvPr/>
        </p:nvSpPr>
        <p:spPr>
          <a:xfrm>
            <a:off x="3220204" y="1589471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0C94CF3-9BA3-4167-929B-C566B5996FF6}"/>
              </a:ext>
            </a:extLst>
          </p:cNvPr>
          <p:cNvSpPr/>
          <p:nvPr/>
        </p:nvSpPr>
        <p:spPr>
          <a:xfrm>
            <a:off x="5776755" y="2758850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1F929B58-6F4E-4ED8-BD18-E69F285CE9CA}"/>
                  </a:ext>
                </a:extLst>
              </p:cNvPr>
              <p:cNvSpPr/>
              <p:nvPr/>
            </p:nvSpPr>
            <p:spPr>
              <a:xfrm>
                <a:off x="5443282" y="4355503"/>
                <a:ext cx="130543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pt-BR" sz="3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3600" dirty="0">
                    <a:solidFill>
                      <a:schemeClr val="bg1"/>
                    </a:solidFill>
                  </a:rPr>
                  <a:t> 1</a:t>
                </a:r>
              </a:p>
            </p:txBody>
          </p:sp>
        </mc:Choice>
        <mc:Fallback xmlns=""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1F929B58-6F4E-4ED8-BD18-E69F285CE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282" y="4355503"/>
                <a:ext cx="1305435" cy="646331"/>
              </a:xfrm>
              <a:prstGeom prst="rect">
                <a:avLst/>
              </a:prstGeom>
              <a:blipFill>
                <a:blip r:embed="rId4"/>
                <a:stretch>
                  <a:fillRect t="-14019" r="-9813" b="-336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3B18018E-CC31-41BD-880E-3EFA6CB36B96}"/>
              </a:ext>
            </a:extLst>
          </p:cNvPr>
          <p:cNvSpPr/>
          <p:nvPr/>
        </p:nvSpPr>
        <p:spPr>
          <a:xfrm>
            <a:off x="3651995" y="1047419"/>
            <a:ext cx="4888013" cy="1763030"/>
          </a:xfrm>
          <a:custGeom>
            <a:avLst/>
            <a:gdLst>
              <a:gd name="connsiteX0" fmla="*/ 0 w 4937760"/>
              <a:gd name="connsiteY0" fmla="*/ 2110320 h 2166591"/>
              <a:gd name="connsiteX1" fmla="*/ 1477108 w 4937760"/>
              <a:gd name="connsiteY1" fmla="*/ 1646086 h 2166591"/>
              <a:gd name="connsiteX2" fmla="*/ 2124222 w 4937760"/>
              <a:gd name="connsiteY2" fmla="*/ 225249 h 2166591"/>
              <a:gd name="connsiteX3" fmla="*/ 2700997 w 4937760"/>
              <a:gd name="connsiteY3" fmla="*/ 154911 h 2166591"/>
              <a:gd name="connsiteX4" fmla="*/ 3376246 w 4937760"/>
              <a:gd name="connsiteY4" fmla="*/ 1716425 h 2166591"/>
              <a:gd name="connsiteX5" fmla="*/ 4937760 w 4937760"/>
              <a:gd name="connsiteY5" fmla="*/ 2166591 h 216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60" h="2166591">
                <a:moveTo>
                  <a:pt x="0" y="2110320"/>
                </a:moveTo>
                <a:cubicBezTo>
                  <a:pt x="561535" y="2035292"/>
                  <a:pt x="1123071" y="1960264"/>
                  <a:pt x="1477108" y="1646086"/>
                </a:cubicBezTo>
                <a:cubicBezTo>
                  <a:pt x="1831145" y="1331908"/>
                  <a:pt x="1920241" y="473778"/>
                  <a:pt x="2124222" y="225249"/>
                </a:cubicBezTo>
                <a:cubicBezTo>
                  <a:pt x="2328204" y="-23280"/>
                  <a:pt x="2492326" y="-93618"/>
                  <a:pt x="2700997" y="154911"/>
                </a:cubicBezTo>
                <a:cubicBezTo>
                  <a:pt x="2909668" y="403440"/>
                  <a:pt x="3003452" y="1381145"/>
                  <a:pt x="3376246" y="1716425"/>
                </a:cubicBezTo>
                <a:cubicBezTo>
                  <a:pt x="3749040" y="2051705"/>
                  <a:pt x="4343400" y="2109148"/>
                  <a:pt x="4937760" y="21665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095BF25-8097-4694-9C1F-2AD67BE35C3D}"/>
              </a:ext>
            </a:extLst>
          </p:cNvPr>
          <p:cNvSpPr txBox="1">
            <a:spLocks/>
          </p:cNvSpPr>
          <p:nvPr/>
        </p:nvSpPr>
        <p:spPr>
          <a:xfrm>
            <a:off x="154743" y="40368"/>
            <a:ext cx="4031441" cy="584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/>
              <a:t>Ambiguidade em Geofísica</a:t>
            </a:r>
          </a:p>
        </p:txBody>
      </p:sp>
    </p:spTree>
    <p:extLst>
      <p:ext uri="{BB962C8B-B14F-4D97-AF65-F5344CB8AC3E}">
        <p14:creationId xmlns:p14="http://schemas.microsoft.com/office/powerpoint/2010/main" val="3643489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2647261" y="3287551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2624133" y="3287103"/>
            <a:ext cx="544084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2188020" y="6075144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2249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Modelagem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2371724" y="618960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724" y="618960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45FD6FF5-D298-4F59-A72D-BFDC43F95656}"/>
              </a:ext>
            </a:extLst>
          </p:cNvPr>
          <p:cNvSpPr/>
          <p:nvPr/>
        </p:nvSpPr>
        <p:spPr>
          <a:xfrm>
            <a:off x="3882186" y="3840480"/>
            <a:ext cx="2180492" cy="1661473"/>
          </a:xfrm>
          <a:custGeom>
            <a:avLst/>
            <a:gdLst>
              <a:gd name="connsiteX0" fmla="*/ 717452 w 2630659"/>
              <a:gd name="connsiteY0" fmla="*/ 84406 h 1716258"/>
              <a:gd name="connsiteX1" fmla="*/ 112542 w 2630659"/>
              <a:gd name="connsiteY1" fmla="*/ 548640 h 1716258"/>
              <a:gd name="connsiteX2" fmla="*/ 0 w 2630659"/>
              <a:gd name="connsiteY2" fmla="*/ 1111348 h 1716258"/>
              <a:gd name="connsiteX3" fmla="*/ 309489 w 2630659"/>
              <a:gd name="connsiteY3" fmla="*/ 1716258 h 1716258"/>
              <a:gd name="connsiteX4" fmla="*/ 998806 w 2630659"/>
              <a:gd name="connsiteY4" fmla="*/ 1589649 h 1716258"/>
              <a:gd name="connsiteX5" fmla="*/ 1913206 w 2630659"/>
              <a:gd name="connsiteY5" fmla="*/ 1716258 h 1716258"/>
              <a:gd name="connsiteX6" fmla="*/ 2504049 w 2630659"/>
              <a:gd name="connsiteY6" fmla="*/ 1547446 h 1716258"/>
              <a:gd name="connsiteX7" fmla="*/ 2518117 w 2630659"/>
              <a:gd name="connsiteY7" fmla="*/ 1266092 h 1716258"/>
              <a:gd name="connsiteX8" fmla="*/ 2630659 w 2630659"/>
              <a:gd name="connsiteY8" fmla="*/ 745588 h 1716258"/>
              <a:gd name="connsiteX9" fmla="*/ 2208628 w 2630659"/>
              <a:gd name="connsiteY9" fmla="*/ 42203 h 1716258"/>
              <a:gd name="connsiteX10" fmla="*/ 1561514 w 2630659"/>
              <a:gd name="connsiteY10" fmla="*/ 0 h 1716258"/>
              <a:gd name="connsiteX11" fmla="*/ 1392702 w 2630659"/>
              <a:gd name="connsiteY11" fmla="*/ 182880 h 1716258"/>
              <a:gd name="connsiteX12" fmla="*/ 1167619 w 2630659"/>
              <a:gd name="connsiteY12" fmla="*/ 182880 h 1716258"/>
              <a:gd name="connsiteX13" fmla="*/ 1012874 w 2630659"/>
              <a:gd name="connsiteY13" fmla="*/ 56271 h 1716258"/>
              <a:gd name="connsiteX14" fmla="*/ 717452 w 2630659"/>
              <a:gd name="connsiteY14" fmla="*/ 84406 h 171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30659" h="1716258">
                <a:moveTo>
                  <a:pt x="717452" y="84406"/>
                </a:moveTo>
                <a:lnTo>
                  <a:pt x="112542" y="548640"/>
                </a:lnTo>
                <a:lnTo>
                  <a:pt x="0" y="1111348"/>
                </a:lnTo>
                <a:lnTo>
                  <a:pt x="309489" y="1716258"/>
                </a:lnTo>
                <a:lnTo>
                  <a:pt x="998806" y="1589649"/>
                </a:lnTo>
                <a:lnTo>
                  <a:pt x="1913206" y="1716258"/>
                </a:lnTo>
                <a:lnTo>
                  <a:pt x="2504049" y="1547446"/>
                </a:lnTo>
                <a:cubicBezTo>
                  <a:pt x="2519287" y="1303643"/>
                  <a:pt x="2518117" y="1397537"/>
                  <a:pt x="2518117" y="1266092"/>
                </a:cubicBezTo>
                <a:lnTo>
                  <a:pt x="2630659" y="745588"/>
                </a:lnTo>
                <a:lnTo>
                  <a:pt x="2208628" y="42203"/>
                </a:lnTo>
                <a:lnTo>
                  <a:pt x="1561514" y="0"/>
                </a:lnTo>
                <a:lnTo>
                  <a:pt x="1392702" y="182880"/>
                </a:lnTo>
                <a:lnTo>
                  <a:pt x="1167619" y="182880"/>
                </a:lnTo>
                <a:lnTo>
                  <a:pt x="1012874" y="56271"/>
                </a:lnTo>
                <a:lnTo>
                  <a:pt x="717452" y="84406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2648221" y="1089409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2647262" y="2819754"/>
            <a:ext cx="5266084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5774720B-92DC-4211-892D-6971847E523D}"/>
                  </a:ext>
                </a:extLst>
              </p:cNvPr>
              <p:cNvSpPr/>
              <p:nvPr/>
            </p:nvSpPr>
            <p:spPr>
              <a:xfrm>
                <a:off x="4556677" y="4336228"/>
                <a:ext cx="8315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5774720B-92DC-4211-892D-6971847E5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677" y="4336228"/>
                <a:ext cx="83151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7C74DE88-E8E3-4876-A7FA-9E0A7738E899}"/>
              </a:ext>
            </a:extLst>
          </p:cNvPr>
          <p:cNvSpPr/>
          <p:nvPr/>
        </p:nvSpPr>
        <p:spPr>
          <a:xfrm>
            <a:off x="2647261" y="1086328"/>
            <a:ext cx="4937760" cy="1730326"/>
          </a:xfrm>
          <a:custGeom>
            <a:avLst/>
            <a:gdLst>
              <a:gd name="connsiteX0" fmla="*/ 0 w 4937760"/>
              <a:gd name="connsiteY0" fmla="*/ 1730326 h 1730326"/>
              <a:gd name="connsiteX1" fmla="*/ 112542 w 4937760"/>
              <a:gd name="connsiteY1" fmla="*/ 1561513 h 1730326"/>
              <a:gd name="connsiteX2" fmla="*/ 281354 w 4937760"/>
              <a:gd name="connsiteY2" fmla="*/ 1505243 h 1730326"/>
              <a:gd name="connsiteX3" fmla="*/ 365760 w 4937760"/>
              <a:gd name="connsiteY3" fmla="*/ 1448972 h 1730326"/>
              <a:gd name="connsiteX4" fmla="*/ 436099 w 4937760"/>
              <a:gd name="connsiteY4" fmla="*/ 1406769 h 1730326"/>
              <a:gd name="connsiteX5" fmla="*/ 492369 w 4937760"/>
              <a:gd name="connsiteY5" fmla="*/ 1350498 h 1730326"/>
              <a:gd name="connsiteX6" fmla="*/ 562708 w 4937760"/>
              <a:gd name="connsiteY6" fmla="*/ 1252024 h 1730326"/>
              <a:gd name="connsiteX7" fmla="*/ 633046 w 4937760"/>
              <a:gd name="connsiteY7" fmla="*/ 1209821 h 1730326"/>
              <a:gd name="connsiteX8" fmla="*/ 703385 w 4937760"/>
              <a:gd name="connsiteY8" fmla="*/ 1139483 h 1730326"/>
              <a:gd name="connsiteX9" fmla="*/ 872197 w 4937760"/>
              <a:gd name="connsiteY9" fmla="*/ 1055077 h 1730326"/>
              <a:gd name="connsiteX10" fmla="*/ 984739 w 4937760"/>
              <a:gd name="connsiteY10" fmla="*/ 956603 h 1730326"/>
              <a:gd name="connsiteX11" fmla="*/ 1055077 w 4937760"/>
              <a:gd name="connsiteY11" fmla="*/ 858129 h 1730326"/>
              <a:gd name="connsiteX12" fmla="*/ 1097280 w 4937760"/>
              <a:gd name="connsiteY12" fmla="*/ 661181 h 1730326"/>
              <a:gd name="connsiteX13" fmla="*/ 1125416 w 4937760"/>
              <a:gd name="connsiteY13" fmla="*/ 590843 h 1730326"/>
              <a:gd name="connsiteX14" fmla="*/ 1252025 w 4937760"/>
              <a:gd name="connsiteY14" fmla="*/ 478301 h 1730326"/>
              <a:gd name="connsiteX15" fmla="*/ 1294228 w 4937760"/>
              <a:gd name="connsiteY15" fmla="*/ 450166 h 1730326"/>
              <a:gd name="connsiteX16" fmla="*/ 1364566 w 4937760"/>
              <a:gd name="connsiteY16" fmla="*/ 365760 h 1730326"/>
              <a:gd name="connsiteX17" fmla="*/ 1463040 w 4937760"/>
              <a:gd name="connsiteY17" fmla="*/ 239150 h 1730326"/>
              <a:gd name="connsiteX18" fmla="*/ 1505243 w 4937760"/>
              <a:gd name="connsiteY18" fmla="*/ 211015 h 1730326"/>
              <a:gd name="connsiteX19" fmla="*/ 2067951 w 4937760"/>
              <a:gd name="connsiteY19" fmla="*/ 154744 h 1730326"/>
              <a:gd name="connsiteX20" fmla="*/ 2138289 w 4937760"/>
              <a:gd name="connsiteY20" fmla="*/ 112541 h 1730326"/>
              <a:gd name="connsiteX21" fmla="*/ 2180493 w 4937760"/>
              <a:gd name="connsiteY21" fmla="*/ 98473 h 1730326"/>
              <a:gd name="connsiteX22" fmla="*/ 2222696 w 4937760"/>
              <a:gd name="connsiteY22" fmla="*/ 56270 h 1730326"/>
              <a:gd name="connsiteX23" fmla="*/ 2307102 w 4937760"/>
              <a:gd name="connsiteY23" fmla="*/ 0 h 1730326"/>
              <a:gd name="connsiteX24" fmla="*/ 2757268 w 4937760"/>
              <a:gd name="connsiteY24" fmla="*/ 14067 h 1730326"/>
              <a:gd name="connsiteX25" fmla="*/ 2897945 w 4937760"/>
              <a:gd name="connsiteY25" fmla="*/ 112541 h 1730326"/>
              <a:gd name="connsiteX26" fmla="*/ 2926080 w 4937760"/>
              <a:gd name="connsiteY26" fmla="*/ 140677 h 1730326"/>
              <a:gd name="connsiteX27" fmla="*/ 3052689 w 4937760"/>
              <a:gd name="connsiteY27" fmla="*/ 323557 h 1730326"/>
              <a:gd name="connsiteX28" fmla="*/ 3080825 w 4937760"/>
              <a:gd name="connsiteY28" fmla="*/ 407963 h 1730326"/>
              <a:gd name="connsiteX29" fmla="*/ 3108960 w 4937760"/>
              <a:gd name="connsiteY29" fmla="*/ 478301 h 1730326"/>
              <a:gd name="connsiteX30" fmla="*/ 3123028 w 4937760"/>
              <a:gd name="connsiteY30" fmla="*/ 534572 h 1730326"/>
              <a:gd name="connsiteX31" fmla="*/ 3165231 w 4937760"/>
              <a:gd name="connsiteY31" fmla="*/ 604910 h 1730326"/>
              <a:gd name="connsiteX32" fmla="*/ 3193366 w 4937760"/>
              <a:gd name="connsiteY32" fmla="*/ 689317 h 1730326"/>
              <a:gd name="connsiteX33" fmla="*/ 3221502 w 4937760"/>
              <a:gd name="connsiteY33" fmla="*/ 745587 h 1730326"/>
              <a:gd name="connsiteX34" fmla="*/ 3319976 w 4937760"/>
              <a:gd name="connsiteY34" fmla="*/ 872197 h 1730326"/>
              <a:gd name="connsiteX35" fmla="*/ 3502856 w 4937760"/>
              <a:gd name="connsiteY35" fmla="*/ 900332 h 1730326"/>
              <a:gd name="connsiteX36" fmla="*/ 3643533 w 4937760"/>
              <a:gd name="connsiteY36" fmla="*/ 1041009 h 1730326"/>
              <a:gd name="connsiteX37" fmla="*/ 3756074 w 4937760"/>
              <a:gd name="connsiteY37" fmla="*/ 1125415 h 1730326"/>
              <a:gd name="connsiteX38" fmla="*/ 3882683 w 4937760"/>
              <a:gd name="connsiteY38" fmla="*/ 1266092 h 1730326"/>
              <a:gd name="connsiteX39" fmla="*/ 3953022 w 4937760"/>
              <a:gd name="connsiteY39" fmla="*/ 1294227 h 1730326"/>
              <a:gd name="connsiteX40" fmla="*/ 4079631 w 4937760"/>
              <a:gd name="connsiteY40" fmla="*/ 1406769 h 1730326"/>
              <a:gd name="connsiteX41" fmla="*/ 4121834 w 4937760"/>
              <a:gd name="connsiteY41" fmla="*/ 1420837 h 1730326"/>
              <a:gd name="connsiteX42" fmla="*/ 4276579 w 4937760"/>
              <a:gd name="connsiteY42" fmla="*/ 1434904 h 1730326"/>
              <a:gd name="connsiteX43" fmla="*/ 4473526 w 4937760"/>
              <a:gd name="connsiteY43" fmla="*/ 1561513 h 1730326"/>
              <a:gd name="connsiteX44" fmla="*/ 4698609 w 4937760"/>
              <a:gd name="connsiteY44" fmla="*/ 1575581 h 1730326"/>
              <a:gd name="connsiteX45" fmla="*/ 4867422 w 4937760"/>
              <a:gd name="connsiteY45" fmla="*/ 1617784 h 1730326"/>
              <a:gd name="connsiteX46" fmla="*/ 4895557 w 4937760"/>
              <a:gd name="connsiteY46" fmla="*/ 1659987 h 1730326"/>
              <a:gd name="connsiteX47" fmla="*/ 4909625 w 4937760"/>
              <a:gd name="connsiteY47" fmla="*/ 1702190 h 1730326"/>
              <a:gd name="connsiteX48" fmla="*/ 4937760 w 4937760"/>
              <a:gd name="connsiteY48" fmla="*/ 1730326 h 173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37760" h="1730326">
                <a:moveTo>
                  <a:pt x="0" y="1730326"/>
                </a:moveTo>
                <a:cubicBezTo>
                  <a:pt x="19297" y="1672436"/>
                  <a:pt x="35906" y="1580672"/>
                  <a:pt x="112542" y="1561513"/>
                </a:cubicBezTo>
                <a:cubicBezTo>
                  <a:pt x="197558" y="1540259"/>
                  <a:pt x="216458" y="1544180"/>
                  <a:pt x="281354" y="1505243"/>
                </a:cubicBezTo>
                <a:cubicBezTo>
                  <a:pt x="310350" y="1487846"/>
                  <a:pt x="337232" y="1467126"/>
                  <a:pt x="365760" y="1448972"/>
                </a:cubicBezTo>
                <a:cubicBezTo>
                  <a:pt x="388828" y="1434292"/>
                  <a:pt x="414516" y="1423556"/>
                  <a:pt x="436099" y="1406769"/>
                </a:cubicBezTo>
                <a:cubicBezTo>
                  <a:pt x="457037" y="1390483"/>
                  <a:pt x="475106" y="1370638"/>
                  <a:pt x="492369" y="1350498"/>
                </a:cubicBezTo>
                <a:cubicBezTo>
                  <a:pt x="521205" y="1316856"/>
                  <a:pt x="527425" y="1282897"/>
                  <a:pt x="562708" y="1252024"/>
                </a:cubicBezTo>
                <a:cubicBezTo>
                  <a:pt x="583285" y="1234019"/>
                  <a:pt x="611695" y="1226902"/>
                  <a:pt x="633046" y="1209821"/>
                </a:cubicBezTo>
                <a:cubicBezTo>
                  <a:pt x="658938" y="1189107"/>
                  <a:pt x="675547" y="1157496"/>
                  <a:pt x="703385" y="1139483"/>
                </a:cubicBezTo>
                <a:cubicBezTo>
                  <a:pt x="756205" y="1105306"/>
                  <a:pt x="872197" y="1055077"/>
                  <a:pt x="872197" y="1055077"/>
                </a:cubicBezTo>
                <a:cubicBezTo>
                  <a:pt x="977338" y="914888"/>
                  <a:pt x="840029" y="1083224"/>
                  <a:pt x="984739" y="956603"/>
                </a:cubicBezTo>
                <a:cubicBezTo>
                  <a:pt x="998699" y="944388"/>
                  <a:pt x="1041618" y="878318"/>
                  <a:pt x="1055077" y="858129"/>
                </a:cubicBezTo>
                <a:cubicBezTo>
                  <a:pt x="1070389" y="735632"/>
                  <a:pt x="1059099" y="766177"/>
                  <a:pt x="1097280" y="661181"/>
                </a:cubicBezTo>
                <a:cubicBezTo>
                  <a:pt x="1105910" y="637449"/>
                  <a:pt x="1111409" y="611854"/>
                  <a:pt x="1125416" y="590843"/>
                </a:cubicBezTo>
                <a:cubicBezTo>
                  <a:pt x="1145889" y="560133"/>
                  <a:pt x="1225525" y="498176"/>
                  <a:pt x="1252025" y="478301"/>
                </a:cubicBezTo>
                <a:cubicBezTo>
                  <a:pt x="1265551" y="468157"/>
                  <a:pt x="1282273" y="462121"/>
                  <a:pt x="1294228" y="450166"/>
                </a:cubicBezTo>
                <a:cubicBezTo>
                  <a:pt x="1320125" y="424269"/>
                  <a:pt x="1342081" y="394669"/>
                  <a:pt x="1364566" y="365760"/>
                </a:cubicBezTo>
                <a:cubicBezTo>
                  <a:pt x="1423123" y="290473"/>
                  <a:pt x="1359989" y="342202"/>
                  <a:pt x="1463040" y="239150"/>
                </a:cubicBezTo>
                <a:cubicBezTo>
                  <a:pt x="1474995" y="227195"/>
                  <a:pt x="1488498" y="213351"/>
                  <a:pt x="1505243" y="211015"/>
                </a:cubicBezTo>
                <a:cubicBezTo>
                  <a:pt x="1691939" y="184964"/>
                  <a:pt x="2067951" y="154744"/>
                  <a:pt x="2067951" y="154744"/>
                </a:cubicBezTo>
                <a:cubicBezTo>
                  <a:pt x="2091397" y="140676"/>
                  <a:pt x="2113833" y="124769"/>
                  <a:pt x="2138289" y="112541"/>
                </a:cubicBezTo>
                <a:cubicBezTo>
                  <a:pt x="2151552" y="105909"/>
                  <a:pt x="2168155" y="106699"/>
                  <a:pt x="2180493" y="98473"/>
                </a:cubicBezTo>
                <a:cubicBezTo>
                  <a:pt x="2197046" y="87437"/>
                  <a:pt x="2206992" y="68484"/>
                  <a:pt x="2222696" y="56270"/>
                </a:cubicBezTo>
                <a:cubicBezTo>
                  <a:pt x="2249387" y="35510"/>
                  <a:pt x="2278967" y="18757"/>
                  <a:pt x="2307102" y="0"/>
                </a:cubicBezTo>
                <a:cubicBezTo>
                  <a:pt x="2457157" y="4689"/>
                  <a:pt x="2608422" y="-5518"/>
                  <a:pt x="2757268" y="14067"/>
                </a:cubicBezTo>
                <a:cubicBezTo>
                  <a:pt x="2767676" y="15436"/>
                  <a:pt x="2879458" y="97135"/>
                  <a:pt x="2897945" y="112541"/>
                </a:cubicBezTo>
                <a:cubicBezTo>
                  <a:pt x="2908134" y="121032"/>
                  <a:pt x="2917681" y="130412"/>
                  <a:pt x="2926080" y="140677"/>
                </a:cubicBezTo>
                <a:cubicBezTo>
                  <a:pt x="2979979" y="206554"/>
                  <a:pt x="3023178" y="249779"/>
                  <a:pt x="3052689" y="323557"/>
                </a:cubicBezTo>
                <a:cubicBezTo>
                  <a:pt x="3063703" y="351093"/>
                  <a:pt x="3070690" y="380091"/>
                  <a:pt x="3080825" y="407963"/>
                </a:cubicBezTo>
                <a:cubicBezTo>
                  <a:pt x="3089455" y="431695"/>
                  <a:pt x="3100975" y="454345"/>
                  <a:pt x="3108960" y="478301"/>
                </a:cubicBezTo>
                <a:cubicBezTo>
                  <a:pt x="3115074" y="496643"/>
                  <a:pt x="3115176" y="516904"/>
                  <a:pt x="3123028" y="534572"/>
                </a:cubicBezTo>
                <a:cubicBezTo>
                  <a:pt x="3134133" y="559558"/>
                  <a:pt x="3153917" y="580018"/>
                  <a:pt x="3165231" y="604910"/>
                </a:cubicBezTo>
                <a:cubicBezTo>
                  <a:pt x="3177503" y="631909"/>
                  <a:pt x="3182351" y="661781"/>
                  <a:pt x="3193366" y="689317"/>
                </a:cubicBezTo>
                <a:cubicBezTo>
                  <a:pt x="3201154" y="708788"/>
                  <a:pt x="3213241" y="726312"/>
                  <a:pt x="3221502" y="745587"/>
                </a:cubicBezTo>
                <a:cubicBezTo>
                  <a:pt x="3242575" y="794757"/>
                  <a:pt x="3240046" y="859900"/>
                  <a:pt x="3319976" y="872197"/>
                </a:cubicBezTo>
                <a:lnTo>
                  <a:pt x="3502856" y="900332"/>
                </a:lnTo>
                <a:cubicBezTo>
                  <a:pt x="3549748" y="947224"/>
                  <a:pt x="3588355" y="1004224"/>
                  <a:pt x="3643533" y="1041009"/>
                </a:cubicBezTo>
                <a:cubicBezTo>
                  <a:pt x="3682496" y="1066984"/>
                  <a:pt x="3722655" y="1091996"/>
                  <a:pt x="3756074" y="1125415"/>
                </a:cubicBezTo>
                <a:cubicBezTo>
                  <a:pt x="3814286" y="1183627"/>
                  <a:pt x="3811845" y="1216505"/>
                  <a:pt x="3882683" y="1266092"/>
                </a:cubicBezTo>
                <a:cubicBezTo>
                  <a:pt x="3903371" y="1280573"/>
                  <a:pt x="3929576" y="1284849"/>
                  <a:pt x="3953022" y="1294227"/>
                </a:cubicBezTo>
                <a:cubicBezTo>
                  <a:pt x="3991153" y="1332359"/>
                  <a:pt x="4031330" y="1379169"/>
                  <a:pt x="4079631" y="1406769"/>
                </a:cubicBezTo>
                <a:cubicBezTo>
                  <a:pt x="4092506" y="1414126"/>
                  <a:pt x="4107154" y="1418740"/>
                  <a:pt x="4121834" y="1420837"/>
                </a:cubicBezTo>
                <a:cubicBezTo>
                  <a:pt x="4173108" y="1428162"/>
                  <a:pt x="4224997" y="1430215"/>
                  <a:pt x="4276579" y="1434904"/>
                </a:cubicBezTo>
                <a:cubicBezTo>
                  <a:pt x="4399192" y="1557517"/>
                  <a:pt x="4330418" y="1520625"/>
                  <a:pt x="4473526" y="1561513"/>
                </a:cubicBezTo>
                <a:cubicBezTo>
                  <a:pt x="4555008" y="1642995"/>
                  <a:pt x="4454654" y="1556815"/>
                  <a:pt x="4698609" y="1575581"/>
                </a:cubicBezTo>
                <a:cubicBezTo>
                  <a:pt x="4756441" y="1580030"/>
                  <a:pt x="4811151" y="1603716"/>
                  <a:pt x="4867422" y="1617784"/>
                </a:cubicBezTo>
                <a:cubicBezTo>
                  <a:pt x="4876800" y="1631852"/>
                  <a:pt x="4887996" y="1644865"/>
                  <a:pt x="4895557" y="1659987"/>
                </a:cubicBezTo>
                <a:cubicBezTo>
                  <a:pt x="4902189" y="1673250"/>
                  <a:pt x="4901996" y="1689474"/>
                  <a:pt x="4909625" y="1702190"/>
                </a:cubicBezTo>
                <a:cubicBezTo>
                  <a:pt x="4916449" y="1713563"/>
                  <a:pt x="4937760" y="1730326"/>
                  <a:pt x="4937760" y="1730326"/>
                </a:cubicBezTo>
              </a:path>
            </a:pathLst>
          </a:custGeom>
          <a:ln w="349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A95EAD2-AD03-4C81-BCE5-F03DEAC57EB2}"/>
              </a:ext>
            </a:extLst>
          </p:cNvPr>
          <p:cNvSpPr txBox="1"/>
          <p:nvPr/>
        </p:nvSpPr>
        <p:spPr>
          <a:xfrm>
            <a:off x="7961922" y="3105834"/>
            <a:ext cx="385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74B3E15-6AA8-4905-B0A3-84368DFCB934}"/>
              </a:ext>
            </a:extLst>
          </p:cNvPr>
          <p:cNvSpPr/>
          <p:nvPr/>
        </p:nvSpPr>
        <p:spPr>
          <a:xfrm>
            <a:off x="2192342" y="1598330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4907117-A122-4DF7-8531-C2E2BF59BF4C}"/>
              </a:ext>
            </a:extLst>
          </p:cNvPr>
          <p:cNvSpPr/>
          <p:nvPr/>
        </p:nvSpPr>
        <p:spPr>
          <a:xfrm>
            <a:off x="4748893" y="2767709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CA349715-174E-4F17-B985-295540D2E29E}"/>
              </a:ext>
            </a:extLst>
          </p:cNvPr>
          <p:cNvSpPr txBox="1">
            <a:spLocks/>
          </p:cNvSpPr>
          <p:nvPr/>
        </p:nvSpPr>
        <p:spPr>
          <a:xfrm>
            <a:off x="6695001" y="586546"/>
            <a:ext cx="5244420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Uma vez que a gente consiga isolar o efeito deste corpo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E9E08CBD-D9C0-4E98-8CAD-98A33B985EA1}"/>
              </a:ext>
            </a:extLst>
          </p:cNvPr>
          <p:cNvSpPr txBox="1">
            <a:spLocks/>
          </p:cNvSpPr>
          <p:nvPr/>
        </p:nvSpPr>
        <p:spPr>
          <a:xfrm>
            <a:off x="6965033" y="4424958"/>
            <a:ext cx="5244420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Possui um certo </a:t>
            </a:r>
            <a:r>
              <a:rPr lang="pt-BR" sz="3600" dirty="0" err="1"/>
              <a:t>constraste</a:t>
            </a:r>
            <a:r>
              <a:rPr lang="pt-BR" sz="3600" dirty="0"/>
              <a:t> de densidade.... </a:t>
            </a:r>
          </a:p>
        </p:txBody>
      </p:sp>
    </p:spTree>
    <p:extLst>
      <p:ext uri="{BB962C8B-B14F-4D97-AF65-F5344CB8AC3E}">
        <p14:creationId xmlns:p14="http://schemas.microsoft.com/office/powerpoint/2010/main" val="24616180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80</a:t>
            </a:fld>
            <a:endParaRPr lang="pt-BR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8439725-D44B-486F-A6A9-5FCEBC965638}"/>
              </a:ext>
            </a:extLst>
          </p:cNvPr>
          <p:cNvCxnSpPr>
            <a:cxnSpLocks/>
          </p:cNvCxnSpPr>
          <p:nvPr/>
        </p:nvCxnSpPr>
        <p:spPr>
          <a:xfrm>
            <a:off x="3688270" y="3278692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82BEED3B-76CE-4D94-8C34-9FEAC0F90B11}"/>
              </a:ext>
            </a:extLst>
          </p:cNvPr>
          <p:cNvCxnSpPr>
            <a:cxnSpLocks/>
          </p:cNvCxnSpPr>
          <p:nvPr/>
        </p:nvCxnSpPr>
        <p:spPr>
          <a:xfrm>
            <a:off x="3665142" y="3278244"/>
            <a:ext cx="544084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8BA69D61-1874-4BB5-B023-8A38F437AD55}"/>
              </a:ext>
            </a:extLst>
          </p:cNvPr>
          <p:cNvSpPr txBox="1"/>
          <p:nvPr/>
        </p:nvSpPr>
        <p:spPr>
          <a:xfrm>
            <a:off x="9002931" y="3096975"/>
            <a:ext cx="385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82E5EF2-2DE2-43CF-B201-434BF7C4D2B3}"/>
              </a:ext>
            </a:extLst>
          </p:cNvPr>
          <p:cNvSpPr txBox="1"/>
          <p:nvPr/>
        </p:nvSpPr>
        <p:spPr>
          <a:xfrm>
            <a:off x="3229029" y="6066285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CF628BA8-CC89-4727-833B-A80EFB08E82C}"/>
                  </a:ext>
                </a:extLst>
              </p:cNvPr>
              <p:cNvSpPr/>
              <p:nvPr/>
            </p:nvSpPr>
            <p:spPr>
              <a:xfrm>
                <a:off x="3412733" y="610101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CF628BA8-CC89-4727-833B-A80EFB08E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733" y="610101"/>
                <a:ext cx="504818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03C71CF8-95A9-40EA-90E8-CBC49232A66A}"/>
              </a:ext>
            </a:extLst>
          </p:cNvPr>
          <p:cNvCxnSpPr>
            <a:cxnSpLocks/>
          </p:cNvCxnSpPr>
          <p:nvPr/>
        </p:nvCxnSpPr>
        <p:spPr>
          <a:xfrm>
            <a:off x="3689230" y="1080550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9069B8BC-3D84-4C35-8308-5E7121D1A598}"/>
              </a:ext>
            </a:extLst>
          </p:cNvPr>
          <p:cNvCxnSpPr>
            <a:cxnSpLocks/>
          </p:cNvCxnSpPr>
          <p:nvPr/>
        </p:nvCxnSpPr>
        <p:spPr>
          <a:xfrm flipH="1">
            <a:off x="3688271" y="2810895"/>
            <a:ext cx="5266084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ipse 13">
            <a:extLst>
              <a:ext uri="{FF2B5EF4-FFF2-40B4-BE49-F238E27FC236}">
                <a16:creationId xmlns:a16="http://schemas.microsoft.com/office/drawing/2014/main" id="{7EC5827B-8E2B-4F07-B439-A3C2EDE2F5D7}"/>
              </a:ext>
            </a:extLst>
          </p:cNvPr>
          <p:cNvSpPr/>
          <p:nvPr/>
        </p:nvSpPr>
        <p:spPr>
          <a:xfrm>
            <a:off x="5571132" y="4013550"/>
            <a:ext cx="1076032" cy="10166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2EE8D1E-759D-4986-BBDF-0843348CAAEB}"/>
              </a:ext>
            </a:extLst>
          </p:cNvPr>
          <p:cNvSpPr/>
          <p:nvPr/>
        </p:nvSpPr>
        <p:spPr>
          <a:xfrm>
            <a:off x="3233351" y="1589471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0C94CF3-9BA3-4167-929B-C566B5996FF6}"/>
              </a:ext>
            </a:extLst>
          </p:cNvPr>
          <p:cNvSpPr/>
          <p:nvPr/>
        </p:nvSpPr>
        <p:spPr>
          <a:xfrm>
            <a:off x="5789902" y="2758850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1F929B58-6F4E-4ED8-BD18-E69F285CE9CA}"/>
                  </a:ext>
                </a:extLst>
              </p:cNvPr>
              <p:cNvSpPr/>
              <p:nvPr/>
            </p:nvSpPr>
            <p:spPr>
              <a:xfrm>
                <a:off x="5697694" y="4321825"/>
                <a:ext cx="82290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pt-B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000" dirty="0">
                    <a:solidFill>
                      <a:schemeClr val="bg1"/>
                    </a:solidFill>
                  </a:rPr>
                  <a:t> 5</a:t>
                </a:r>
              </a:p>
            </p:txBody>
          </p:sp>
        </mc:Choice>
        <mc:Fallback xmlns=""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1F929B58-6F4E-4ED8-BD18-E69F285CE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694" y="4321825"/>
                <a:ext cx="822908" cy="400110"/>
              </a:xfrm>
              <a:prstGeom prst="rect">
                <a:avLst/>
              </a:prstGeom>
              <a:blipFill>
                <a:blip r:embed="rId4"/>
                <a:stretch>
                  <a:fillRect t="-9091" r="-1481" b="-257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3B18018E-CC31-41BD-880E-3EFA6CB36B96}"/>
              </a:ext>
            </a:extLst>
          </p:cNvPr>
          <p:cNvSpPr/>
          <p:nvPr/>
        </p:nvSpPr>
        <p:spPr>
          <a:xfrm>
            <a:off x="3665142" y="1047419"/>
            <a:ext cx="4888013" cy="1763030"/>
          </a:xfrm>
          <a:custGeom>
            <a:avLst/>
            <a:gdLst>
              <a:gd name="connsiteX0" fmla="*/ 0 w 4937760"/>
              <a:gd name="connsiteY0" fmla="*/ 2110320 h 2166591"/>
              <a:gd name="connsiteX1" fmla="*/ 1477108 w 4937760"/>
              <a:gd name="connsiteY1" fmla="*/ 1646086 h 2166591"/>
              <a:gd name="connsiteX2" fmla="*/ 2124222 w 4937760"/>
              <a:gd name="connsiteY2" fmla="*/ 225249 h 2166591"/>
              <a:gd name="connsiteX3" fmla="*/ 2700997 w 4937760"/>
              <a:gd name="connsiteY3" fmla="*/ 154911 h 2166591"/>
              <a:gd name="connsiteX4" fmla="*/ 3376246 w 4937760"/>
              <a:gd name="connsiteY4" fmla="*/ 1716425 h 2166591"/>
              <a:gd name="connsiteX5" fmla="*/ 4937760 w 4937760"/>
              <a:gd name="connsiteY5" fmla="*/ 2166591 h 216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37760" h="2166591">
                <a:moveTo>
                  <a:pt x="0" y="2110320"/>
                </a:moveTo>
                <a:cubicBezTo>
                  <a:pt x="561535" y="2035292"/>
                  <a:pt x="1123071" y="1960264"/>
                  <a:pt x="1477108" y="1646086"/>
                </a:cubicBezTo>
                <a:cubicBezTo>
                  <a:pt x="1831145" y="1331908"/>
                  <a:pt x="1920241" y="473778"/>
                  <a:pt x="2124222" y="225249"/>
                </a:cubicBezTo>
                <a:cubicBezTo>
                  <a:pt x="2328204" y="-23280"/>
                  <a:pt x="2492326" y="-93618"/>
                  <a:pt x="2700997" y="154911"/>
                </a:cubicBezTo>
                <a:cubicBezTo>
                  <a:pt x="2909668" y="403440"/>
                  <a:pt x="3003452" y="1381145"/>
                  <a:pt x="3376246" y="1716425"/>
                </a:cubicBezTo>
                <a:cubicBezTo>
                  <a:pt x="3749040" y="2051705"/>
                  <a:pt x="4343400" y="2109148"/>
                  <a:pt x="4937760" y="21665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41D6AD24-19CE-4C99-BFE8-50394451EDB9}"/>
              </a:ext>
            </a:extLst>
          </p:cNvPr>
          <p:cNvSpPr txBox="1">
            <a:spLocks/>
          </p:cNvSpPr>
          <p:nvPr/>
        </p:nvSpPr>
        <p:spPr>
          <a:xfrm>
            <a:off x="154743" y="40368"/>
            <a:ext cx="4031441" cy="5846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/>
              <a:t>Ambiguidade em Geofísica</a:t>
            </a:r>
          </a:p>
        </p:txBody>
      </p:sp>
    </p:spTree>
    <p:extLst>
      <p:ext uri="{BB962C8B-B14F-4D97-AF65-F5344CB8AC3E}">
        <p14:creationId xmlns:p14="http://schemas.microsoft.com/office/powerpoint/2010/main" val="11506416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81</a:t>
            </a:fld>
            <a:endParaRPr lang="pt-BR" dirty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1BEF0FD3-8530-404E-B277-315E795BB4DA}"/>
              </a:ext>
            </a:extLst>
          </p:cNvPr>
          <p:cNvSpPr txBox="1">
            <a:spLocks/>
          </p:cNvSpPr>
          <p:nvPr/>
        </p:nvSpPr>
        <p:spPr>
          <a:xfrm>
            <a:off x="1086673" y="277836"/>
            <a:ext cx="10018654" cy="18604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Para contornar este problema devemos adicionar mais informações ao nosso problema inverso</a:t>
            </a:r>
            <a:r>
              <a:rPr lang="pt-BR" sz="4400" dirty="0">
                <a:solidFill>
                  <a:srgbClr val="0070C0"/>
                </a:solidFill>
              </a:rPr>
              <a:t> (i.e. informações a priori)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34759313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82</a:t>
            </a:fld>
            <a:endParaRPr lang="pt-BR" dirty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1BEF0FD3-8530-404E-B277-315E795BB4DA}"/>
              </a:ext>
            </a:extLst>
          </p:cNvPr>
          <p:cNvSpPr txBox="1">
            <a:spLocks/>
          </p:cNvSpPr>
          <p:nvPr/>
        </p:nvSpPr>
        <p:spPr>
          <a:xfrm>
            <a:off x="1086673" y="277836"/>
            <a:ext cx="10018654" cy="18604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Para contornar este problema devemos adicionar mais informações ao nosso problema inverso</a:t>
            </a:r>
            <a:r>
              <a:rPr lang="pt-BR" sz="4400" dirty="0">
                <a:solidFill>
                  <a:srgbClr val="0070C0"/>
                </a:solidFill>
              </a:rPr>
              <a:t> (i.e. informações a priori)</a:t>
            </a:r>
            <a:endParaRPr lang="pt-BR" sz="440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0DD6898-C3D2-4EAF-BFD4-1D215C2DBDE3}"/>
              </a:ext>
            </a:extLst>
          </p:cNvPr>
          <p:cNvSpPr txBox="1">
            <a:spLocks/>
          </p:cNvSpPr>
          <p:nvPr/>
        </p:nvSpPr>
        <p:spPr>
          <a:xfrm>
            <a:off x="1086673" y="3184576"/>
            <a:ext cx="10018654" cy="18604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Estas informações podem ser de origem </a:t>
            </a:r>
            <a:r>
              <a:rPr lang="pt-BR" sz="4400" dirty="0">
                <a:solidFill>
                  <a:srgbClr val="0070C0"/>
                </a:solidFill>
              </a:rPr>
              <a:t>matemática </a:t>
            </a:r>
            <a:r>
              <a:rPr lang="pt-BR" sz="4400" dirty="0"/>
              <a:t>ou</a:t>
            </a:r>
            <a:r>
              <a:rPr lang="pt-BR" sz="4400" dirty="0">
                <a:solidFill>
                  <a:srgbClr val="0070C0"/>
                </a:solidFill>
              </a:rPr>
              <a:t> geológica, </a:t>
            </a:r>
            <a:r>
              <a:rPr lang="pt-BR" sz="4400" dirty="0"/>
              <a:t>e isto é o que chamamos de</a:t>
            </a:r>
            <a:r>
              <a:rPr lang="pt-BR" sz="4400" dirty="0">
                <a:solidFill>
                  <a:srgbClr val="0070C0"/>
                </a:solidFill>
              </a:rPr>
              <a:t> regularização</a:t>
            </a:r>
            <a:r>
              <a:rPr lang="pt-BR" sz="4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807159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83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BE609CB3-C542-49DC-8141-53BE69DE8CBD}"/>
                  </a:ext>
                </a:extLst>
              </p:cNvPr>
              <p:cNvSpPr txBox="1"/>
              <p:nvPr/>
            </p:nvSpPr>
            <p:spPr>
              <a:xfrm>
                <a:off x="3344443" y="1449945"/>
                <a:ext cx="550311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pt-BR" sz="4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pt-BR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48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μ</a:t>
                </a:r>
                <a14:m>
                  <m:oMath xmlns:m="http://schemas.openxmlformats.org/officeDocument/2006/math">
                    <m:r>
                      <a:rPr lang="pt-B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4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pt-BR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48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BE609CB3-C542-49DC-8141-53BE69DE8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443" y="1449945"/>
                <a:ext cx="5503110" cy="738664"/>
              </a:xfrm>
              <a:prstGeom prst="rect">
                <a:avLst/>
              </a:prstGeom>
              <a:blipFill>
                <a:blip r:embed="rId3"/>
                <a:stretch>
                  <a:fillRect t="-24793" b="-495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ítulo 1">
            <a:extLst>
              <a:ext uri="{FF2B5EF4-FFF2-40B4-BE49-F238E27FC236}">
                <a16:creationId xmlns:a16="http://schemas.microsoft.com/office/drawing/2014/main" id="{58BB820E-8E2E-4D4B-BB36-545C82496969}"/>
              </a:ext>
            </a:extLst>
          </p:cNvPr>
          <p:cNvSpPr txBox="1">
            <a:spLocks/>
          </p:cNvSpPr>
          <p:nvPr/>
        </p:nvSpPr>
        <p:spPr>
          <a:xfrm>
            <a:off x="3447143" y="406027"/>
            <a:ext cx="5297714" cy="636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Função Objetivo</a:t>
            </a:r>
          </a:p>
        </p:txBody>
      </p:sp>
    </p:spTree>
    <p:extLst>
      <p:ext uri="{BB962C8B-B14F-4D97-AF65-F5344CB8AC3E}">
        <p14:creationId xmlns:p14="http://schemas.microsoft.com/office/powerpoint/2010/main" val="12681237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84</a:t>
            </a:fld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DCF7BFC-8E69-4397-92E6-401E001FC7BD}"/>
              </a:ext>
            </a:extLst>
          </p:cNvPr>
          <p:cNvSpPr txBox="1">
            <a:spLocks/>
          </p:cNvSpPr>
          <p:nvPr/>
        </p:nvSpPr>
        <p:spPr>
          <a:xfrm>
            <a:off x="1086673" y="3120274"/>
            <a:ext cx="10018654" cy="25490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Somamos a </a:t>
            </a:r>
            <a:r>
              <a:rPr lang="pt-BR" sz="4400" dirty="0">
                <a:solidFill>
                  <a:srgbClr val="0070C0"/>
                </a:solidFill>
              </a:rPr>
              <a:t>função de ajuste </a:t>
            </a:r>
            <a:r>
              <a:rPr lang="pt-BR" sz="4400" dirty="0"/>
              <a:t>o que chamamos de </a:t>
            </a:r>
            <a:r>
              <a:rPr lang="pt-BR" sz="4400" dirty="0">
                <a:solidFill>
                  <a:srgbClr val="0070C0"/>
                </a:solidFill>
              </a:rPr>
              <a:t>função regularizadora, </a:t>
            </a:r>
            <a:r>
              <a:rPr lang="pt-BR" sz="4400" dirty="0"/>
              <a:t>em que </a:t>
            </a:r>
            <a:r>
              <a:rPr lang="el-GR" sz="440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μ</a:t>
            </a:r>
            <a:r>
              <a:rPr lang="pt-BR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 é o que chamamos de </a:t>
            </a:r>
            <a:r>
              <a:rPr lang="pt-BR" sz="4400" dirty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parâmetro de regularização.</a:t>
            </a:r>
            <a:endParaRPr lang="pt-BR" sz="4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BE609CB3-C542-49DC-8141-53BE69DE8CBD}"/>
                  </a:ext>
                </a:extLst>
              </p:cNvPr>
              <p:cNvSpPr txBox="1"/>
              <p:nvPr/>
            </p:nvSpPr>
            <p:spPr>
              <a:xfrm>
                <a:off x="3344443" y="1449945"/>
                <a:ext cx="550311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pt-BR" sz="4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pt-BR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48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μ</a:t>
                </a:r>
                <a14:m>
                  <m:oMath xmlns:m="http://schemas.openxmlformats.org/officeDocument/2006/math">
                    <m:r>
                      <a:rPr lang="pt-B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4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pt-BR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4800" dirty="0"/>
              </a:p>
            </p:txBody>
          </p:sp>
        </mc:Choice>
        <mc:Fallback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BE609CB3-C542-49DC-8141-53BE69DE8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443" y="1449945"/>
                <a:ext cx="5503110" cy="738664"/>
              </a:xfrm>
              <a:prstGeom prst="rect">
                <a:avLst/>
              </a:prstGeom>
              <a:blipFill>
                <a:blip r:embed="rId3"/>
                <a:stretch>
                  <a:fillRect t="-24793" b="-495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ítulo 1">
            <a:extLst>
              <a:ext uri="{FF2B5EF4-FFF2-40B4-BE49-F238E27FC236}">
                <a16:creationId xmlns:a16="http://schemas.microsoft.com/office/drawing/2014/main" id="{58BB820E-8E2E-4D4B-BB36-545C82496969}"/>
              </a:ext>
            </a:extLst>
          </p:cNvPr>
          <p:cNvSpPr txBox="1">
            <a:spLocks/>
          </p:cNvSpPr>
          <p:nvPr/>
        </p:nvSpPr>
        <p:spPr>
          <a:xfrm>
            <a:off x="3447143" y="406027"/>
            <a:ext cx="5297714" cy="636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Função Objetivo</a:t>
            </a:r>
          </a:p>
        </p:txBody>
      </p:sp>
    </p:spTree>
    <p:extLst>
      <p:ext uri="{BB962C8B-B14F-4D97-AF65-F5344CB8AC3E}">
        <p14:creationId xmlns:p14="http://schemas.microsoft.com/office/powerpoint/2010/main" val="14318105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85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/>
              <p:nvPr/>
            </p:nvSpPr>
            <p:spPr>
              <a:xfrm>
                <a:off x="3344443" y="1449945"/>
                <a:ext cx="550311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pt-BR" sz="4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pt-BR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48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μ</a:t>
                </a:r>
                <a14:m>
                  <m:oMath xmlns:m="http://schemas.openxmlformats.org/officeDocument/2006/math">
                    <m:r>
                      <a:rPr lang="pt-B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4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pt-BR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48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443" y="1449945"/>
                <a:ext cx="5503110" cy="738664"/>
              </a:xfrm>
              <a:prstGeom prst="rect">
                <a:avLst/>
              </a:prstGeom>
              <a:blipFill>
                <a:blip r:embed="rId3"/>
                <a:stretch>
                  <a:fillRect t="-24793" b="-495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1">
            <a:extLst>
              <a:ext uri="{FF2B5EF4-FFF2-40B4-BE49-F238E27FC236}">
                <a16:creationId xmlns:a16="http://schemas.microsoft.com/office/drawing/2014/main" id="{FDCF7BFC-8E69-4397-92E6-401E001FC7BD}"/>
              </a:ext>
            </a:extLst>
          </p:cNvPr>
          <p:cNvSpPr txBox="1">
            <a:spLocks/>
          </p:cNvSpPr>
          <p:nvPr/>
        </p:nvSpPr>
        <p:spPr>
          <a:xfrm>
            <a:off x="543335" y="2586771"/>
            <a:ext cx="11105326" cy="13045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Exemplo</a:t>
            </a:r>
            <a:r>
              <a:rPr lang="pt-BR" sz="4400" dirty="0"/>
              <a:t>: Regularização de </a:t>
            </a:r>
            <a:r>
              <a:rPr lang="pt-BR" sz="4400" dirty="0" err="1"/>
              <a:t>Tikhonov</a:t>
            </a:r>
            <a:r>
              <a:rPr lang="pt-BR" sz="4400" dirty="0"/>
              <a:t> de ordem 1 (Suavidade)</a:t>
            </a:r>
            <a:endParaRPr lang="pt-BR" sz="4400" dirty="0">
              <a:solidFill>
                <a:srgbClr val="0070C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9F233D9-4345-4523-942E-4A8EF1CEBED6}"/>
              </a:ext>
            </a:extLst>
          </p:cNvPr>
          <p:cNvSpPr txBox="1">
            <a:spLocks/>
          </p:cNvSpPr>
          <p:nvPr/>
        </p:nvSpPr>
        <p:spPr>
          <a:xfrm>
            <a:off x="3447143" y="406027"/>
            <a:ext cx="5297714" cy="636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Função Objetivo</a:t>
            </a:r>
          </a:p>
        </p:txBody>
      </p:sp>
    </p:spTree>
    <p:extLst>
      <p:ext uri="{BB962C8B-B14F-4D97-AF65-F5344CB8AC3E}">
        <p14:creationId xmlns:p14="http://schemas.microsoft.com/office/powerpoint/2010/main" val="24502455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86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/>
              <p:nvPr/>
            </p:nvSpPr>
            <p:spPr>
              <a:xfrm>
                <a:off x="3344443" y="1449945"/>
                <a:ext cx="550311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pt-BR" sz="4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pt-BR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48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μ</a:t>
                </a:r>
                <a14:m>
                  <m:oMath xmlns:m="http://schemas.openxmlformats.org/officeDocument/2006/math">
                    <m:r>
                      <a:rPr lang="pt-B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4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pt-BR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480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443" y="1449945"/>
                <a:ext cx="5503110" cy="738664"/>
              </a:xfrm>
              <a:prstGeom prst="rect">
                <a:avLst/>
              </a:prstGeom>
              <a:blipFill>
                <a:blip r:embed="rId3"/>
                <a:stretch>
                  <a:fillRect t="-24793" b="-495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1">
            <a:extLst>
              <a:ext uri="{FF2B5EF4-FFF2-40B4-BE49-F238E27FC236}">
                <a16:creationId xmlns:a16="http://schemas.microsoft.com/office/drawing/2014/main" id="{FDCF7BFC-8E69-4397-92E6-401E001FC7BD}"/>
              </a:ext>
            </a:extLst>
          </p:cNvPr>
          <p:cNvSpPr txBox="1">
            <a:spLocks/>
          </p:cNvSpPr>
          <p:nvPr/>
        </p:nvSpPr>
        <p:spPr>
          <a:xfrm>
            <a:off x="543335" y="2586771"/>
            <a:ext cx="11105326" cy="13045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Exemplo</a:t>
            </a:r>
            <a:r>
              <a:rPr lang="pt-BR" sz="4400" dirty="0"/>
              <a:t>: Regularização de </a:t>
            </a:r>
            <a:r>
              <a:rPr lang="pt-BR" sz="4400" dirty="0" err="1"/>
              <a:t>Tikhonov</a:t>
            </a:r>
            <a:r>
              <a:rPr lang="pt-BR" sz="4400" dirty="0"/>
              <a:t> de ordem 1 (Suavidade)</a:t>
            </a:r>
            <a:endParaRPr lang="pt-BR" sz="4400" dirty="0">
              <a:solidFill>
                <a:srgbClr val="0070C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9F233D9-4345-4523-942E-4A8EF1CEBED6}"/>
              </a:ext>
            </a:extLst>
          </p:cNvPr>
          <p:cNvSpPr txBox="1">
            <a:spLocks/>
          </p:cNvSpPr>
          <p:nvPr/>
        </p:nvSpPr>
        <p:spPr>
          <a:xfrm>
            <a:off x="3447143" y="406027"/>
            <a:ext cx="5297714" cy="636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Função Objetivo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1B6FE0D-CCCF-4139-89F0-C2E9E5E0149A}"/>
                  </a:ext>
                </a:extLst>
              </p:cNvPr>
              <p:cNvSpPr txBox="1"/>
              <p:nvPr/>
            </p:nvSpPr>
            <p:spPr>
              <a:xfrm>
                <a:off x="3889369" y="4271229"/>
                <a:ext cx="441325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</m:e>
                      </m:d>
                      <m:r>
                        <a:rPr lang="pt-BR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pt-BR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4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𝐑𝐩</m:t>
                      </m:r>
                    </m:oMath>
                  </m:oMathPara>
                </a14:m>
                <a:endParaRPr lang="pt-BR" sz="4800" b="1" dirty="0"/>
              </a:p>
            </p:txBody>
          </p:sp>
        </mc:Choice>
        <mc:Fallback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1B6FE0D-CCCF-4139-89F0-C2E9E5E01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369" y="4271229"/>
                <a:ext cx="4413259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AD43A8F7-1D2D-4441-A6B7-FF83EC90B103}"/>
              </a:ext>
            </a:extLst>
          </p:cNvPr>
          <p:cNvSpPr txBox="1">
            <a:spLocks/>
          </p:cNvSpPr>
          <p:nvPr/>
        </p:nvSpPr>
        <p:spPr>
          <a:xfrm>
            <a:off x="1086671" y="5416952"/>
            <a:ext cx="10018654" cy="13045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Esta vínculo impõe que parâmetros adjacentes variem suavemente.</a:t>
            </a:r>
            <a:endParaRPr lang="pt-BR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6598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87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/>
              <p:nvPr/>
            </p:nvSpPr>
            <p:spPr>
              <a:xfrm>
                <a:off x="3344443" y="1449945"/>
                <a:ext cx="550311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pt-BR" sz="4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pt-BR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48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μ</a:t>
                </a:r>
                <a14:m>
                  <m:oMath xmlns:m="http://schemas.openxmlformats.org/officeDocument/2006/math">
                    <m:r>
                      <a:rPr lang="pt-B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4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pt-BR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480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443" y="1449945"/>
                <a:ext cx="5503110" cy="738664"/>
              </a:xfrm>
              <a:prstGeom prst="rect">
                <a:avLst/>
              </a:prstGeom>
              <a:blipFill>
                <a:blip r:embed="rId3"/>
                <a:stretch>
                  <a:fillRect t="-24793" b="-495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ítulo 1">
            <a:extLst>
              <a:ext uri="{FF2B5EF4-FFF2-40B4-BE49-F238E27FC236}">
                <a16:creationId xmlns:a16="http://schemas.microsoft.com/office/drawing/2014/main" id="{FDCF7BFC-8E69-4397-92E6-401E001FC7BD}"/>
              </a:ext>
            </a:extLst>
          </p:cNvPr>
          <p:cNvSpPr txBox="1">
            <a:spLocks/>
          </p:cNvSpPr>
          <p:nvPr/>
        </p:nvSpPr>
        <p:spPr>
          <a:xfrm>
            <a:off x="543335" y="2586771"/>
            <a:ext cx="11105326" cy="13045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b="1" dirty="0"/>
              <a:t>Exemplo</a:t>
            </a:r>
            <a:r>
              <a:rPr lang="pt-BR" sz="4400" dirty="0"/>
              <a:t>: Regularização de </a:t>
            </a:r>
            <a:r>
              <a:rPr lang="pt-BR" sz="4400" dirty="0" err="1"/>
              <a:t>Tikhonov</a:t>
            </a:r>
            <a:r>
              <a:rPr lang="pt-BR" sz="4400" dirty="0"/>
              <a:t> de ordem 1 (Suavidade)</a:t>
            </a:r>
            <a:endParaRPr lang="pt-BR" sz="4400" dirty="0">
              <a:solidFill>
                <a:srgbClr val="0070C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9F233D9-4345-4523-942E-4A8EF1CEBED6}"/>
              </a:ext>
            </a:extLst>
          </p:cNvPr>
          <p:cNvSpPr txBox="1">
            <a:spLocks/>
          </p:cNvSpPr>
          <p:nvPr/>
        </p:nvSpPr>
        <p:spPr>
          <a:xfrm>
            <a:off x="3447143" y="406027"/>
            <a:ext cx="5297714" cy="636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Função Objetivo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1B6FE0D-CCCF-4139-89F0-C2E9E5E0149A}"/>
                  </a:ext>
                </a:extLst>
              </p:cNvPr>
              <p:cNvSpPr txBox="1"/>
              <p:nvPr/>
            </p:nvSpPr>
            <p:spPr>
              <a:xfrm>
                <a:off x="3889369" y="4271229"/>
                <a:ext cx="441325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4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</m:e>
                      </m:d>
                      <m:r>
                        <a:rPr lang="pt-BR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pt-BR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4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𝐑𝐩</m:t>
                      </m:r>
                    </m:oMath>
                  </m:oMathPara>
                </a14:m>
                <a:endParaRPr lang="pt-BR" sz="4800" b="1" dirty="0"/>
              </a:p>
            </p:txBody>
          </p:sp>
        </mc:Choice>
        <mc:Fallback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1B6FE0D-CCCF-4139-89F0-C2E9E5E01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369" y="4271229"/>
                <a:ext cx="4413259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AD43A8F7-1D2D-4441-A6B7-FF83EC90B103}"/>
              </a:ext>
            </a:extLst>
          </p:cNvPr>
          <p:cNvSpPr txBox="1">
            <a:spLocks/>
          </p:cNvSpPr>
          <p:nvPr/>
        </p:nvSpPr>
        <p:spPr>
          <a:xfrm>
            <a:off x="1086671" y="5416952"/>
            <a:ext cx="10018654" cy="13045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Esta vínculo impõe que parâmetros adjacentes variem suavemente.</a:t>
            </a:r>
            <a:endParaRPr lang="pt-BR" sz="4400" dirty="0">
              <a:solidFill>
                <a:srgbClr val="0070C0"/>
              </a:solidFill>
            </a:endParaRPr>
          </a:p>
        </p:txBody>
      </p:sp>
      <p:sp>
        <p:nvSpPr>
          <p:cNvPr id="3" name="Nuvem 2">
            <a:extLst>
              <a:ext uri="{FF2B5EF4-FFF2-40B4-BE49-F238E27FC236}">
                <a16:creationId xmlns:a16="http://schemas.microsoft.com/office/drawing/2014/main" id="{5B9339F4-D285-4098-A443-67D6FF133AA3}"/>
              </a:ext>
            </a:extLst>
          </p:cNvPr>
          <p:cNvSpPr/>
          <p:nvPr/>
        </p:nvSpPr>
        <p:spPr>
          <a:xfrm>
            <a:off x="168812" y="1062040"/>
            <a:ext cx="12023188" cy="4705714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Forma&#10;&#10;Descrição gerada automaticamente">
            <a:extLst>
              <a:ext uri="{FF2B5EF4-FFF2-40B4-BE49-F238E27FC236}">
                <a16:creationId xmlns:a16="http://schemas.microsoft.com/office/drawing/2014/main" id="{C6465AC4-43C7-4607-AD55-F1EE57C569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7" t="7500" r="9166"/>
          <a:stretch/>
        </p:blipFill>
        <p:spPr>
          <a:xfrm>
            <a:off x="1846327" y="2079634"/>
            <a:ext cx="7818177" cy="218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197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88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/>
              <p:nvPr/>
            </p:nvSpPr>
            <p:spPr>
              <a:xfrm>
                <a:off x="3344443" y="1449945"/>
                <a:ext cx="550311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pt-BR" sz="4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pt-BR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48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μ</a:t>
                </a:r>
                <a14:m>
                  <m:oMath xmlns:m="http://schemas.openxmlformats.org/officeDocument/2006/math">
                    <m:r>
                      <a:rPr lang="pt-B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4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pt-BR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48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443" y="1449945"/>
                <a:ext cx="5503110" cy="738664"/>
              </a:xfrm>
              <a:prstGeom prst="rect">
                <a:avLst/>
              </a:prstGeom>
              <a:blipFill>
                <a:blip r:embed="rId3"/>
                <a:stretch>
                  <a:fillRect t="-24793" b="-495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>
            <a:extLst>
              <a:ext uri="{FF2B5EF4-FFF2-40B4-BE49-F238E27FC236}">
                <a16:creationId xmlns:a16="http://schemas.microsoft.com/office/drawing/2014/main" id="{F9F233D9-4345-4523-942E-4A8EF1CEBED6}"/>
              </a:ext>
            </a:extLst>
          </p:cNvPr>
          <p:cNvSpPr txBox="1">
            <a:spLocks/>
          </p:cNvSpPr>
          <p:nvPr/>
        </p:nvSpPr>
        <p:spPr>
          <a:xfrm>
            <a:off x="3447143" y="406027"/>
            <a:ext cx="5297714" cy="636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Função Objetivo</a:t>
            </a:r>
          </a:p>
        </p:txBody>
      </p:sp>
    </p:spTree>
    <p:extLst>
      <p:ext uri="{BB962C8B-B14F-4D97-AF65-F5344CB8AC3E}">
        <p14:creationId xmlns:p14="http://schemas.microsoft.com/office/powerpoint/2010/main" val="222354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89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/>
              <p:nvPr/>
            </p:nvSpPr>
            <p:spPr>
              <a:xfrm>
                <a:off x="3344443" y="1449945"/>
                <a:ext cx="550311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pt-BR" sz="4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pt-BR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48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μ</a:t>
                </a:r>
                <a14:m>
                  <m:oMath xmlns:m="http://schemas.openxmlformats.org/officeDocument/2006/math">
                    <m:r>
                      <a:rPr lang="pt-B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4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pt-BR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480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443" y="1449945"/>
                <a:ext cx="5503110" cy="738664"/>
              </a:xfrm>
              <a:prstGeom prst="rect">
                <a:avLst/>
              </a:prstGeom>
              <a:blipFill>
                <a:blip r:embed="rId3"/>
                <a:stretch>
                  <a:fillRect t="-24793" b="-495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>
            <a:extLst>
              <a:ext uri="{FF2B5EF4-FFF2-40B4-BE49-F238E27FC236}">
                <a16:creationId xmlns:a16="http://schemas.microsoft.com/office/drawing/2014/main" id="{F9F233D9-4345-4523-942E-4A8EF1CEBED6}"/>
              </a:ext>
            </a:extLst>
          </p:cNvPr>
          <p:cNvSpPr txBox="1">
            <a:spLocks/>
          </p:cNvSpPr>
          <p:nvPr/>
        </p:nvSpPr>
        <p:spPr>
          <a:xfrm>
            <a:off x="3447143" y="406027"/>
            <a:ext cx="5297714" cy="636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Função Objetivo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85BC8EE-3637-487E-AC69-C55773AB0EA4}"/>
              </a:ext>
            </a:extLst>
          </p:cNvPr>
          <p:cNvSpPr txBox="1">
            <a:spLocks/>
          </p:cNvSpPr>
          <p:nvPr/>
        </p:nvSpPr>
        <p:spPr>
          <a:xfrm>
            <a:off x="1086673" y="2473160"/>
            <a:ext cx="10018654" cy="7485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Uma vez que esta função é minimizada:</a:t>
            </a:r>
          </a:p>
        </p:txBody>
      </p:sp>
    </p:spTree>
    <p:extLst>
      <p:ext uri="{BB962C8B-B14F-4D97-AF65-F5344CB8AC3E}">
        <p14:creationId xmlns:p14="http://schemas.microsoft.com/office/powerpoint/2010/main" val="4103170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2647261" y="3287551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>
            <a:off x="2624133" y="3287103"/>
            <a:ext cx="544084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7961922" y="3105834"/>
            <a:ext cx="385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2188020" y="6075144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2249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Modelagem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2371724" y="618960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724" y="618960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2648221" y="1089409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2647262" y="2819754"/>
            <a:ext cx="5266084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7C74DE88-E8E3-4876-A7FA-9E0A7738E899}"/>
              </a:ext>
            </a:extLst>
          </p:cNvPr>
          <p:cNvSpPr/>
          <p:nvPr/>
        </p:nvSpPr>
        <p:spPr>
          <a:xfrm>
            <a:off x="2647261" y="1086328"/>
            <a:ext cx="4937760" cy="1730326"/>
          </a:xfrm>
          <a:custGeom>
            <a:avLst/>
            <a:gdLst>
              <a:gd name="connsiteX0" fmla="*/ 0 w 4937760"/>
              <a:gd name="connsiteY0" fmla="*/ 1730326 h 1730326"/>
              <a:gd name="connsiteX1" fmla="*/ 112542 w 4937760"/>
              <a:gd name="connsiteY1" fmla="*/ 1561513 h 1730326"/>
              <a:gd name="connsiteX2" fmla="*/ 281354 w 4937760"/>
              <a:gd name="connsiteY2" fmla="*/ 1505243 h 1730326"/>
              <a:gd name="connsiteX3" fmla="*/ 365760 w 4937760"/>
              <a:gd name="connsiteY3" fmla="*/ 1448972 h 1730326"/>
              <a:gd name="connsiteX4" fmla="*/ 436099 w 4937760"/>
              <a:gd name="connsiteY4" fmla="*/ 1406769 h 1730326"/>
              <a:gd name="connsiteX5" fmla="*/ 492369 w 4937760"/>
              <a:gd name="connsiteY5" fmla="*/ 1350498 h 1730326"/>
              <a:gd name="connsiteX6" fmla="*/ 562708 w 4937760"/>
              <a:gd name="connsiteY6" fmla="*/ 1252024 h 1730326"/>
              <a:gd name="connsiteX7" fmla="*/ 633046 w 4937760"/>
              <a:gd name="connsiteY7" fmla="*/ 1209821 h 1730326"/>
              <a:gd name="connsiteX8" fmla="*/ 703385 w 4937760"/>
              <a:gd name="connsiteY8" fmla="*/ 1139483 h 1730326"/>
              <a:gd name="connsiteX9" fmla="*/ 872197 w 4937760"/>
              <a:gd name="connsiteY9" fmla="*/ 1055077 h 1730326"/>
              <a:gd name="connsiteX10" fmla="*/ 984739 w 4937760"/>
              <a:gd name="connsiteY10" fmla="*/ 956603 h 1730326"/>
              <a:gd name="connsiteX11" fmla="*/ 1055077 w 4937760"/>
              <a:gd name="connsiteY11" fmla="*/ 858129 h 1730326"/>
              <a:gd name="connsiteX12" fmla="*/ 1097280 w 4937760"/>
              <a:gd name="connsiteY12" fmla="*/ 661181 h 1730326"/>
              <a:gd name="connsiteX13" fmla="*/ 1125416 w 4937760"/>
              <a:gd name="connsiteY13" fmla="*/ 590843 h 1730326"/>
              <a:gd name="connsiteX14" fmla="*/ 1252025 w 4937760"/>
              <a:gd name="connsiteY14" fmla="*/ 478301 h 1730326"/>
              <a:gd name="connsiteX15" fmla="*/ 1294228 w 4937760"/>
              <a:gd name="connsiteY15" fmla="*/ 450166 h 1730326"/>
              <a:gd name="connsiteX16" fmla="*/ 1364566 w 4937760"/>
              <a:gd name="connsiteY16" fmla="*/ 365760 h 1730326"/>
              <a:gd name="connsiteX17" fmla="*/ 1463040 w 4937760"/>
              <a:gd name="connsiteY17" fmla="*/ 239150 h 1730326"/>
              <a:gd name="connsiteX18" fmla="*/ 1505243 w 4937760"/>
              <a:gd name="connsiteY18" fmla="*/ 211015 h 1730326"/>
              <a:gd name="connsiteX19" fmla="*/ 2067951 w 4937760"/>
              <a:gd name="connsiteY19" fmla="*/ 154744 h 1730326"/>
              <a:gd name="connsiteX20" fmla="*/ 2138289 w 4937760"/>
              <a:gd name="connsiteY20" fmla="*/ 112541 h 1730326"/>
              <a:gd name="connsiteX21" fmla="*/ 2180493 w 4937760"/>
              <a:gd name="connsiteY21" fmla="*/ 98473 h 1730326"/>
              <a:gd name="connsiteX22" fmla="*/ 2222696 w 4937760"/>
              <a:gd name="connsiteY22" fmla="*/ 56270 h 1730326"/>
              <a:gd name="connsiteX23" fmla="*/ 2307102 w 4937760"/>
              <a:gd name="connsiteY23" fmla="*/ 0 h 1730326"/>
              <a:gd name="connsiteX24" fmla="*/ 2757268 w 4937760"/>
              <a:gd name="connsiteY24" fmla="*/ 14067 h 1730326"/>
              <a:gd name="connsiteX25" fmla="*/ 2897945 w 4937760"/>
              <a:gd name="connsiteY25" fmla="*/ 112541 h 1730326"/>
              <a:gd name="connsiteX26" fmla="*/ 2926080 w 4937760"/>
              <a:gd name="connsiteY26" fmla="*/ 140677 h 1730326"/>
              <a:gd name="connsiteX27" fmla="*/ 3052689 w 4937760"/>
              <a:gd name="connsiteY27" fmla="*/ 323557 h 1730326"/>
              <a:gd name="connsiteX28" fmla="*/ 3080825 w 4937760"/>
              <a:gd name="connsiteY28" fmla="*/ 407963 h 1730326"/>
              <a:gd name="connsiteX29" fmla="*/ 3108960 w 4937760"/>
              <a:gd name="connsiteY29" fmla="*/ 478301 h 1730326"/>
              <a:gd name="connsiteX30" fmla="*/ 3123028 w 4937760"/>
              <a:gd name="connsiteY30" fmla="*/ 534572 h 1730326"/>
              <a:gd name="connsiteX31" fmla="*/ 3165231 w 4937760"/>
              <a:gd name="connsiteY31" fmla="*/ 604910 h 1730326"/>
              <a:gd name="connsiteX32" fmla="*/ 3193366 w 4937760"/>
              <a:gd name="connsiteY32" fmla="*/ 689317 h 1730326"/>
              <a:gd name="connsiteX33" fmla="*/ 3221502 w 4937760"/>
              <a:gd name="connsiteY33" fmla="*/ 745587 h 1730326"/>
              <a:gd name="connsiteX34" fmla="*/ 3319976 w 4937760"/>
              <a:gd name="connsiteY34" fmla="*/ 872197 h 1730326"/>
              <a:gd name="connsiteX35" fmla="*/ 3502856 w 4937760"/>
              <a:gd name="connsiteY35" fmla="*/ 900332 h 1730326"/>
              <a:gd name="connsiteX36" fmla="*/ 3643533 w 4937760"/>
              <a:gd name="connsiteY36" fmla="*/ 1041009 h 1730326"/>
              <a:gd name="connsiteX37" fmla="*/ 3756074 w 4937760"/>
              <a:gd name="connsiteY37" fmla="*/ 1125415 h 1730326"/>
              <a:gd name="connsiteX38" fmla="*/ 3882683 w 4937760"/>
              <a:gd name="connsiteY38" fmla="*/ 1266092 h 1730326"/>
              <a:gd name="connsiteX39" fmla="*/ 3953022 w 4937760"/>
              <a:gd name="connsiteY39" fmla="*/ 1294227 h 1730326"/>
              <a:gd name="connsiteX40" fmla="*/ 4079631 w 4937760"/>
              <a:gd name="connsiteY40" fmla="*/ 1406769 h 1730326"/>
              <a:gd name="connsiteX41" fmla="*/ 4121834 w 4937760"/>
              <a:gd name="connsiteY41" fmla="*/ 1420837 h 1730326"/>
              <a:gd name="connsiteX42" fmla="*/ 4276579 w 4937760"/>
              <a:gd name="connsiteY42" fmla="*/ 1434904 h 1730326"/>
              <a:gd name="connsiteX43" fmla="*/ 4473526 w 4937760"/>
              <a:gd name="connsiteY43" fmla="*/ 1561513 h 1730326"/>
              <a:gd name="connsiteX44" fmla="*/ 4698609 w 4937760"/>
              <a:gd name="connsiteY44" fmla="*/ 1575581 h 1730326"/>
              <a:gd name="connsiteX45" fmla="*/ 4867422 w 4937760"/>
              <a:gd name="connsiteY45" fmla="*/ 1617784 h 1730326"/>
              <a:gd name="connsiteX46" fmla="*/ 4895557 w 4937760"/>
              <a:gd name="connsiteY46" fmla="*/ 1659987 h 1730326"/>
              <a:gd name="connsiteX47" fmla="*/ 4909625 w 4937760"/>
              <a:gd name="connsiteY47" fmla="*/ 1702190 h 1730326"/>
              <a:gd name="connsiteX48" fmla="*/ 4937760 w 4937760"/>
              <a:gd name="connsiteY48" fmla="*/ 1730326 h 173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37760" h="1730326">
                <a:moveTo>
                  <a:pt x="0" y="1730326"/>
                </a:moveTo>
                <a:cubicBezTo>
                  <a:pt x="19297" y="1672436"/>
                  <a:pt x="35906" y="1580672"/>
                  <a:pt x="112542" y="1561513"/>
                </a:cubicBezTo>
                <a:cubicBezTo>
                  <a:pt x="197558" y="1540259"/>
                  <a:pt x="216458" y="1544180"/>
                  <a:pt x="281354" y="1505243"/>
                </a:cubicBezTo>
                <a:cubicBezTo>
                  <a:pt x="310350" y="1487846"/>
                  <a:pt x="337232" y="1467126"/>
                  <a:pt x="365760" y="1448972"/>
                </a:cubicBezTo>
                <a:cubicBezTo>
                  <a:pt x="388828" y="1434292"/>
                  <a:pt x="414516" y="1423556"/>
                  <a:pt x="436099" y="1406769"/>
                </a:cubicBezTo>
                <a:cubicBezTo>
                  <a:pt x="457037" y="1390483"/>
                  <a:pt x="475106" y="1370638"/>
                  <a:pt x="492369" y="1350498"/>
                </a:cubicBezTo>
                <a:cubicBezTo>
                  <a:pt x="521205" y="1316856"/>
                  <a:pt x="527425" y="1282897"/>
                  <a:pt x="562708" y="1252024"/>
                </a:cubicBezTo>
                <a:cubicBezTo>
                  <a:pt x="583285" y="1234019"/>
                  <a:pt x="611695" y="1226902"/>
                  <a:pt x="633046" y="1209821"/>
                </a:cubicBezTo>
                <a:cubicBezTo>
                  <a:pt x="658938" y="1189107"/>
                  <a:pt x="675547" y="1157496"/>
                  <a:pt x="703385" y="1139483"/>
                </a:cubicBezTo>
                <a:cubicBezTo>
                  <a:pt x="756205" y="1105306"/>
                  <a:pt x="872197" y="1055077"/>
                  <a:pt x="872197" y="1055077"/>
                </a:cubicBezTo>
                <a:cubicBezTo>
                  <a:pt x="977338" y="914888"/>
                  <a:pt x="840029" y="1083224"/>
                  <a:pt x="984739" y="956603"/>
                </a:cubicBezTo>
                <a:cubicBezTo>
                  <a:pt x="998699" y="944388"/>
                  <a:pt x="1041618" y="878318"/>
                  <a:pt x="1055077" y="858129"/>
                </a:cubicBezTo>
                <a:cubicBezTo>
                  <a:pt x="1070389" y="735632"/>
                  <a:pt x="1059099" y="766177"/>
                  <a:pt x="1097280" y="661181"/>
                </a:cubicBezTo>
                <a:cubicBezTo>
                  <a:pt x="1105910" y="637449"/>
                  <a:pt x="1111409" y="611854"/>
                  <a:pt x="1125416" y="590843"/>
                </a:cubicBezTo>
                <a:cubicBezTo>
                  <a:pt x="1145889" y="560133"/>
                  <a:pt x="1225525" y="498176"/>
                  <a:pt x="1252025" y="478301"/>
                </a:cubicBezTo>
                <a:cubicBezTo>
                  <a:pt x="1265551" y="468157"/>
                  <a:pt x="1282273" y="462121"/>
                  <a:pt x="1294228" y="450166"/>
                </a:cubicBezTo>
                <a:cubicBezTo>
                  <a:pt x="1320125" y="424269"/>
                  <a:pt x="1342081" y="394669"/>
                  <a:pt x="1364566" y="365760"/>
                </a:cubicBezTo>
                <a:cubicBezTo>
                  <a:pt x="1423123" y="290473"/>
                  <a:pt x="1359989" y="342202"/>
                  <a:pt x="1463040" y="239150"/>
                </a:cubicBezTo>
                <a:cubicBezTo>
                  <a:pt x="1474995" y="227195"/>
                  <a:pt x="1488498" y="213351"/>
                  <a:pt x="1505243" y="211015"/>
                </a:cubicBezTo>
                <a:cubicBezTo>
                  <a:pt x="1691939" y="184964"/>
                  <a:pt x="2067951" y="154744"/>
                  <a:pt x="2067951" y="154744"/>
                </a:cubicBezTo>
                <a:cubicBezTo>
                  <a:pt x="2091397" y="140676"/>
                  <a:pt x="2113833" y="124769"/>
                  <a:pt x="2138289" y="112541"/>
                </a:cubicBezTo>
                <a:cubicBezTo>
                  <a:pt x="2151552" y="105909"/>
                  <a:pt x="2168155" y="106699"/>
                  <a:pt x="2180493" y="98473"/>
                </a:cubicBezTo>
                <a:cubicBezTo>
                  <a:pt x="2197046" y="87437"/>
                  <a:pt x="2206992" y="68484"/>
                  <a:pt x="2222696" y="56270"/>
                </a:cubicBezTo>
                <a:cubicBezTo>
                  <a:pt x="2249387" y="35510"/>
                  <a:pt x="2278967" y="18757"/>
                  <a:pt x="2307102" y="0"/>
                </a:cubicBezTo>
                <a:cubicBezTo>
                  <a:pt x="2457157" y="4689"/>
                  <a:pt x="2608422" y="-5518"/>
                  <a:pt x="2757268" y="14067"/>
                </a:cubicBezTo>
                <a:cubicBezTo>
                  <a:pt x="2767676" y="15436"/>
                  <a:pt x="2879458" y="97135"/>
                  <a:pt x="2897945" y="112541"/>
                </a:cubicBezTo>
                <a:cubicBezTo>
                  <a:pt x="2908134" y="121032"/>
                  <a:pt x="2917681" y="130412"/>
                  <a:pt x="2926080" y="140677"/>
                </a:cubicBezTo>
                <a:cubicBezTo>
                  <a:pt x="2979979" y="206554"/>
                  <a:pt x="3023178" y="249779"/>
                  <a:pt x="3052689" y="323557"/>
                </a:cubicBezTo>
                <a:cubicBezTo>
                  <a:pt x="3063703" y="351093"/>
                  <a:pt x="3070690" y="380091"/>
                  <a:pt x="3080825" y="407963"/>
                </a:cubicBezTo>
                <a:cubicBezTo>
                  <a:pt x="3089455" y="431695"/>
                  <a:pt x="3100975" y="454345"/>
                  <a:pt x="3108960" y="478301"/>
                </a:cubicBezTo>
                <a:cubicBezTo>
                  <a:pt x="3115074" y="496643"/>
                  <a:pt x="3115176" y="516904"/>
                  <a:pt x="3123028" y="534572"/>
                </a:cubicBezTo>
                <a:cubicBezTo>
                  <a:pt x="3134133" y="559558"/>
                  <a:pt x="3153917" y="580018"/>
                  <a:pt x="3165231" y="604910"/>
                </a:cubicBezTo>
                <a:cubicBezTo>
                  <a:pt x="3177503" y="631909"/>
                  <a:pt x="3182351" y="661781"/>
                  <a:pt x="3193366" y="689317"/>
                </a:cubicBezTo>
                <a:cubicBezTo>
                  <a:pt x="3201154" y="708788"/>
                  <a:pt x="3213241" y="726312"/>
                  <a:pt x="3221502" y="745587"/>
                </a:cubicBezTo>
                <a:cubicBezTo>
                  <a:pt x="3242575" y="794757"/>
                  <a:pt x="3240046" y="859900"/>
                  <a:pt x="3319976" y="872197"/>
                </a:cubicBezTo>
                <a:lnTo>
                  <a:pt x="3502856" y="900332"/>
                </a:lnTo>
                <a:cubicBezTo>
                  <a:pt x="3549748" y="947224"/>
                  <a:pt x="3588355" y="1004224"/>
                  <a:pt x="3643533" y="1041009"/>
                </a:cubicBezTo>
                <a:cubicBezTo>
                  <a:pt x="3682496" y="1066984"/>
                  <a:pt x="3722655" y="1091996"/>
                  <a:pt x="3756074" y="1125415"/>
                </a:cubicBezTo>
                <a:cubicBezTo>
                  <a:pt x="3814286" y="1183627"/>
                  <a:pt x="3811845" y="1216505"/>
                  <a:pt x="3882683" y="1266092"/>
                </a:cubicBezTo>
                <a:cubicBezTo>
                  <a:pt x="3903371" y="1280573"/>
                  <a:pt x="3929576" y="1284849"/>
                  <a:pt x="3953022" y="1294227"/>
                </a:cubicBezTo>
                <a:cubicBezTo>
                  <a:pt x="3991153" y="1332359"/>
                  <a:pt x="4031330" y="1379169"/>
                  <a:pt x="4079631" y="1406769"/>
                </a:cubicBezTo>
                <a:cubicBezTo>
                  <a:pt x="4092506" y="1414126"/>
                  <a:pt x="4107154" y="1418740"/>
                  <a:pt x="4121834" y="1420837"/>
                </a:cubicBezTo>
                <a:cubicBezTo>
                  <a:pt x="4173108" y="1428162"/>
                  <a:pt x="4224997" y="1430215"/>
                  <a:pt x="4276579" y="1434904"/>
                </a:cubicBezTo>
                <a:cubicBezTo>
                  <a:pt x="4399192" y="1557517"/>
                  <a:pt x="4330418" y="1520625"/>
                  <a:pt x="4473526" y="1561513"/>
                </a:cubicBezTo>
                <a:cubicBezTo>
                  <a:pt x="4555008" y="1642995"/>
                  <a:pt x="4454654" y="1556815"/>
                  <a:pt x="4698609" y="1575581"/>
                </a:cubicBezTo>
                <a:cubicBezTo>
                  <a:pt x="4756441" y="1580030"/>
                  <a:pt x="4811151" y="1603716"/>
                  <a:pt x="4867422" y="1617784"/>
                </a:cubicBezTo>
                <a:cubicBezTo>
                  <a:pt x="4876800" y="1631852"/>
                  <a:pt x="4887996" y="1644865"/>
                  <a:pt x="4895557" y="1659987"/>
                </a:cubicBezTo>
                <a:cubicBezTo>
                  <a:pt x="4902189" y="1673250"/>
                  <a:pt x="4901996" y="1689474"/>
                  <a:pt x="4909625" y="1702190"/>
                </a:cubicBezTo>
                <a:cubicBezTo>
                  <a:pt x="4916449" y="1713563"/>
                  <a:pt x="4937760" y="1730326"/>
                  <a:pt x="4937760" y="1730326"/>
                </a:cubicBezTo>
              </a:path>
            </a:pathLst>
          </a:custGeom>
          <a:ln w="349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20E16A7-5FBE-4DB3-A928-09F0E962EEF0}"/>
              </a:ext>
            </a:extLst>
          </p:cNvPr>
          <p:cNvSpPr/>
          <p:nvPr/>
        </p:nvSpPr>
        <p:spPr>
          <a:xfrm>
            <a:off x="2192342" y="1598330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E12AEBB-F5F0-493B-805C-8717311D552E}"/>
              </a:ext>
            </a:extLst>
          </p:cNvPr>
          <p:cNvSpPr/>
          <p:nvPr/>
        </p:nvSpPr>
        <p:spPr>
          <a:xfrm>
            <a:off x="4748893" y="2767709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97570AFA-90D0-470D-ABDD-AF9616D06A07}"/>
              </a:ext>
            </a:extLst>
          </p:cNvPr>
          <p:cNvSpPr txBox="1">
            <a:spLocks/>
          </p:cNvSpPr>
          <p:nvPr/>
        </p:nvSpPr>
        <p:spPr>
          <a:xfrm>
            <a:off x="6875234" y="4484053"/>
            <a:ext cx="5244420" cy="15303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...podemos aproximar este corpo por uma geometria que seja de nosso controle.</a:t>
            </a:r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4ADF6D2B-1EF5-4FF1-B6BC-9CA35297B2C4}"/>
              </a:ext>
            </a:extLst>
          </p:cNvPr>
          <p:cNvSpPr/>
          <p:nvPr/>
        </p:nvSpPr>
        <p:spPr>
          <a:xfrm>
            <a:off x="3882186" y="3840480"/>
            <a:ext cx="2180492" cy="1661473"/>
          </a:xfrm>
          <a:custGeom>
            <a:avLst/>
            <a:gdLst>
              <a:gd name="connsiteX0" fmla="*/ 717452 w 2630659"/>
              <a:gd name="connsiteY0" fmla="*/ 84406 h 1716258"/>
              <a:gd name="connsiteX1" fmla="*/ 112542 w 2630659"/>
              <a:gd name="connsiteY1" fmla="*/ 548640 h 1716258"/>
              <a:gd name="connsiteX2" fmla="*/ 0 w 2630659"/>
              <a:gd name="connsiteY2" fmla="*/ 1111348 h 1716258"/>
              <a:gd name="connsiteX3" fmla="*/ 309489 w 2630659"/>
              <a:gd name="connsiteY3" fmla="*/ 1716258 h 1716258"/>
              <a:gd name="connsiteX4" fmla="*/ 998806 w 2630659"/>
              <a:gd name="connsiteY4" fmla="*/ 1589649 h 1716258"/>
              <a:gd name="connsiteX5" fmla="*/ 1913206 w 2630659"/>
              <a:gd name="connsiteY5" fmla="*/ 1716258 h 1716258"/>
              <a:gd name="connsiteX6" fmla="*/ 2504049 w 2630659"/>
              <a:gd name="connsiteY6" fmla="*/ 1547446 h 1716258"/>
              <a:gd name="connsiteX7" fmla="*/ 2518117 w 2630659"/>
              <a:gd name="connsiteY7" fmla="*/ 1266092 h 1716258"/>
              <a:gd name="connsiteX8" fmla="*/ 2630659 w 2630659"/>
              <a:gd name="connsiteY8" fmla="*/ 745588 h 1716258"/>
              <a:gd name="connsiteX9" fmla="*/ 2208628 w 2630659"/>
              <a:gd name="connsiteY9" fmla="*/ 42203 h 1716258"/>
              <a:gd name="connsiteX10" fmla="*/ 1561514 w 2630659"/>
              <a:gd name="connsiteY10" fmla="*/ 0 h 1716258"/>
              <a:gd name="connsiteX11" fmla="*/ 1392702 w 2630659"/>
              <a:gd name="connsiteY11" fmla="*/ 182880 h 1716258"/>
              <a:gd name="connsiteX12" fmla="*/ 1167619 w 2630659"/>
              <a:gd name="connsiteY12" fmla="*/ 182880 h 1716258"/>
              <a:gd name="connsiteX13" fmla="*/ 1012874 w 2630659"/>
              <a:gd name="connsiteY13" fmla="*/ 56271 h 1716258"/>
              <a:gd name="connsiteX14" fmla="*/ 717452 w 2630659"/>
              <a:gd name="connsiteY14" fmla="*/ 84406 h 171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30659" h="1716258">
                <a:moveTo>
                  <a:pt x="717452" y="84406"/>
                </a:moveTo>
                <a:lnTo>
                  <a:pt x="112542" y="548640"/>
                </a:lnTo>
                <a:lnTo>
                  <a:pt x="0" y="1111348"/>
                </a:lnTo>
                <a:lnTo>
                  <a:pt x="309489" y="1716258"/>
                </a:lnTo>
                <a:lnTo>
                  <a:pt x="998806" y="1589649"/>
                </a:lnTo>
                <a:lnTo>
                  <a:pt x="1913206" y="1716258"/>
                </a:lnTo>
                <a:lnTo>
                  <a:pt x="2504049" y="1547446"/>
                </a:lnTo>
                <a:cubicBezTo>
                  <a:pt x="2519287" y="1303643"/>
                  <a:pt x="2518117" y="1397537"/>
                  <a:pt x="2518117" y="1266092"/>
                </a:cubicBezTo>
                <a:lnTo>
                  <a:pt x="2630659" y="745588"/>
                </a:lnTo>
                <a:lnTo>
                  <a:pt x="2208628" y="42203"/>
                </a:lnTo>
                <a:lnTo>
                  <a:pt x="1561514" y="0"/>
                </a:lnTo>
                <a:lnTo>
                  <a:pt x="1392702" y="182880"/>
                </a:lnTo>
                <a:lnTo>
                  <a:pt x="1167619" y="182880"/>
                </a:lnTo>
                <a:lnTo>
                  <a:pt x="1012874" y="56271"/>
                </a:lnTo>
                <a:lnTo>
                  <a:pt x="717452" y="84406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0A64237-2F6D-4820-ADE2-AE2510C883E3}"/>
              </a:ext>
            </a:extLst>
          </p:cNvPr>
          <p:cNvSpPr/>
          <p:nvPr/>
        </p:nvSpPr>
        <p:spPr>
          <a:xfrm rot="20273631">
            <a:off x="3847664" y="3951068"/>
            <a:ext cx="2345320" cy="1663090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92339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90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/>
              <p:nvPr/>
            </p:nvSpPr>
            <p:spPr>
              <a:xfrm>
                <a:off x="3344443" y="1449945"/>
                <a:ext cx="550311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pt-BR" sz="4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pt-BR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48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μ</a:t>
                </a:r>
                <a14:m>
                  <m:oMath xmlns:m="http://schemas.openxmlformats.org/officeDocument/2006/math">
                    <m:r>
                      <a:rPr lang="pt-B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4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pt-BR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480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443" y="1449945"/>
                <a:ext cx="5503110" cy="738664"/>
              </a:xfrm>
              <a:prstGeom prst="rect">
                <a:avLst/>
              </a:prstGeom>
              <a:blipFill>
                <a:blip r:embed="rId3"/>
                <a:stretch>
                  <a:fillRect t="-24793" b="-495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>
            <a:extLst>
              <a:ext uri="{FF2B5EF4-FFF2-40B4-BE49-F238E27FC236}">
                <a16:creationId xmlns:a16="http://schemas.microsoft.com/office/drawing/2014/main" id="{F9F233D9-4345-4523-942E-4A8EF1CEBED6}"/>
              </a:ext>
            </a:extLst>
          </p:cNvPr>
          <p:cNvSpPr txBox="1">
            <a:spLocks/>
          </p:cNvSpPr>
          <p:nvPr/>
        </p:nvSpPr>
        <p:spPr>
          <a:xfrm>
            <a:off x="3447143" y="406027"/>
            <a:ext cx="5297714" cy="636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Função Objetivo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85BC8EE-3637-487E-AC69-C55773AB0EA4}"/>
              </a:ext>
            </a:extLst>
          </p:cNvPr>
          <p:cNvSpPr txBox="1">
            <a:spLocks/>
          </p:cNvSpPr>
          <p:nvPr/>
        </p:nvSpPr>
        <p:spPr>
          <a:xfrm>
            <a:off x="1086673" y="2473160"/>
            <a:ext cx="10018654" cy="7485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Uma vez que esta função é minimizada: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A320ABE-7D43-4AE4-BC95-93F4A38CDCC1}"/>
                  </a:ext>
                </a:extLst>
              </p:cNvPr>
              <p:cNvSpPr txBox="1"/>
              <p:nvPr/>
            </p:nvSpPr>
            <p:spPr>
              <a:xfrm>
                <a:off x="2642328" y="3379902"/>
                <a:ext cx="6907340" cy="752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e>
                            <m:sup>
                              <m: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BR" sz="4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𝐆</m:t>
                          </m:r>
                          <m:r>
                            <a:rPr lang="pt-BR" sz="4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l-GR" sz="48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m:t>μ</m:t>
                          </m:r>
                          <m:sSup>
                            <m:sSupPr>
                              <m:ctrlPr>
                                <a:rPr lang="pt-BR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p>
                              <m:r>
                                <a:rPr lang="pt-BR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BR" sz="4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</m:d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pt-BR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</m:t>
                          </m:r>
                        </m:sup>
                      </m:sSup>
                      <m:r>
                        <a:rPr lang="pt-BR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800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4800" dirty="0"/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A320ABE-7D43-4AE4-BC95-93F4A38CD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328" y="3379902"/>
                <a:ext cx="6907340" cy="7520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>
            <a:extLst>
              <a:ext uri="{FF2B5EF4-FFF2-40B4-BE49-F238E27FC236}">
                <a16:creationId xmlns:a16="http://schemas.microsoft.com/office/drawing/2014/main" id="{047F5A90-0926-4141-BDD0-C4CF8C14AE48}"/>
              </a:ext>
            </a:extLst>
          </p:cNvPr>
          <p:cNvSpPr txBox="1">
            <a:spLocks/>
          </p:cNvSpPr>
          <p:nvPr/>
        </p:nvSpPr>
        <p:spPr>
          <a:xfrm>
            <a:off x="999820" y="4172182"/>
            <a:ext cx="10192355" cy="6690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rgbClr val="0070C0"/>
                </a:solidFill>
              </a:rPr>
              <a:t>Estimador de mínimos quadrados regularizado (Linear)</a:t>
            </a:r>
          </a:p>
        </p:txBody>
      </p:sp>
    </p:spTree>
    <p:extLst>
      <p:ext uri="{BB962C8B-B14F-4D97-AF65-F5344CB8AC3E}">
        <p14:creationId xmlns:p14="http://schemas.microsoft.com/office/powerpoint/2010/main" val="26457576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91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/>
              <p:nvPr/>
            </p:nvSpPr>
            <p:spPr>
              <a:xfrm>
                <a:off x="3344443" y="1449945"/>
                <a:ext cx="550311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pt-BR" sz="4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pt-BR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4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</m:t>
                        </m:r>
                      </m:e>
                    </m:d>
                    <m:r>
                      <a:rPr lang="pt-BR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l-GR" sz="48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μ</a:t>
                </a:r>
                <a14:m>
                  <m:oMath xmlns:m="http://schemas.openxmlformats.org/officeDocument/2006/math">
                    <m:r>
                      <a:rPr lang="pt-BR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4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𝐩</m:t>
                    </m:r>
                    <m:r>
                      <a:rPr lang="pt-BR" sz="4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480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C38AE41-8259-4832-AD55-2E5703F77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443" y="1449945"/>
                <a:ext cx="5503110" cy="738664"/>
              </a:xfrm>
              <a:prstGeom prst="rect">
                <a:avLst/>
              </a:prstGeom>
              <a:blipFill>
                <a:blip r:embed="rId3"/>
                <a:stretch>
                  <a:fillRect t="-24793" b="-495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ítulo 1">
            <a:extLst>
              <a:ext uri="{FF2B5EF4-FFF2-40B4-BE49-F238E27FC236}">
                <a16:creationId xmlns:a16="http://schemas.microsoft.com/office/drawing/2014/main" id="{F9F233D9-4345-4523-942E-4A8EF1CEBED6}"/>
              </a:ext>
            </a:extLst>
          </p:cNvPr>
          <p:cNvSpPr txBox="1">
            <a:spLocks/>
          </p:cNvSpPr>
          <p:nvPr/>
        </p:nvSpPr>
        <p:spPr>
          <a:xfrm>
            <a:off x="3447143" y="406027"/>
            <a:ext cx="5297714" cy="6368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0070C0"/>
                </a:solidFill>
              </a:rPr>
              <a:t>Função Objetivo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85BC8EE-3637-487E-AC69-C55773AB0EA4}"/>
              </a:ext>
            </a:extLst>
          </p:cNvPr>
          <p:cNvSpPr txBox="1">
            <a:spLocks/>
          </p:cNvSpPr>
          <p:nvPr/>
        </p:nvSpPr>
        <p:spPr>
          <a:xfrm>
            <a:off x="1086673" y="2473160"/>
            <a:ext cx="10018654" cy="7485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Uma vez que esta função é minimizada: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A320ABE-7D43-4AE4-BC95-93F4A38CDCC1}"/>
                  </a:ext>
                </a:extLst>
              </p:cNvPr>
              <p:cNvSpPr txBox="1"/>
              <p:nvPr/>
            </p:nvSpPr>
            <p:spPr>
              <a:xfrm>
                <a:off x="2642328" y="3379902"/>
                <a:ext cx="6907340" cy="752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e>
                            <m:sup>
                              <m:r>
                                <a:rPr lang="pt-B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BR" sz="4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𝐆</m:t>
                          </m:r>
                          <m:r>
                            <a:rPr lang="pt-BR" sz="4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l-GR" sz="48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m:t>μ</m:t>
                          </m:r>
                          <m:sSup>
                            <m:sSupPr>
                              <m:ctrlPr>
                                <a:rPr lang="pt-BR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8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p>
                              <m:r>
                                <a:rPr lang="pt-BR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BR" sz="4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</m:d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pt-BR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</m:t>
                          </m:r>
                        </m:sup>
                      </m:sSup>
                      <m:r>
                        <a:rPr lang="pt-BR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pt-BR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pt-BR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800" b="1">
                              <a:latin typeface="Cambria Math" panose="02040503050406030204" pitchFamily="18" charset="0"/>
                            </a:rPr>
                            <m:t>𝐝</m:t>
                          </m:r>
                        </m:e>
                        <m:sup>
                          <m:r>
                            <a:rPr lang="pt-BR" sz="4800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sz="4800" dirty="0"/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A320ABE-7D43-4AE4-BC95-93F4A38CD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328" y="3379902"/>
                <a:ext cx="6907340" cy="7520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ítulo 1">
            <a:extLst>
              <a:ext uri="{FF2B5EF4-FFF2-40B4-BE49-F238E27FC236}">
                <a16:creationId xmlns:a16="http://schemas.microsoft.com/office/drawing/2014/main" id="{047F5A90-0926-4141-BDD0-C4CF8C14AE48}"/>
              </a:ext>
            </a:extLst>
          </p:cNvPr>
          <p:cNvSpPr txBox="1">
            <a:spLocks/>
          </p:cNvSpPr>
          <p:nvPr/>
        </p:nvSpPr>
        <p:spPr>
          <a:xfrm>
            <a:off x="999820" y="4172182"/>
            <a:ext cx="10192355" cy="6690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rgbClr val="0070C0"/>
                </a:solidFill>
              </a:rPr>
              <a:t>Estimador de mínimos quadrados regularizado (Linear)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E94E877D-F3CA-455C-B98D-CB33C1B42DD9}"/>
                  </a:ext>
                </a:extLst>
              </p:cNvPr>
              <p:cNvSpPr txBox="1"/>
              <p:nvPr/>
            </p:nvSpPr>
            <p:spPr>
              <a:xfrm>
                <a:off x="324866" y="4903961"/>
                <a:ext cx="11542262" cy="6948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𝐆</m:t>
                              </m:r>
                            </m:e>
                            <m:sup>
                              <m:r>
                                <a:rPr lang="pt-BR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p>
                              <m:r>
                                <a:rPr lang="pt-BR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pt-B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l-GR" sz="40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m:t>μ</m:t>
                          </m:r>
                          <m:sSup>
                            <m:sSupPr>
                              <m:ctrlPr>
                                <a:rPr lang="pt-B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</m:d>
                      <m:r>
                        <a:rPr lang="pt-BR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pt-B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pt-B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pt-B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𝐆</m:t>
                          </m:r>
                        </m:e>
                        <m:sup>
                          <m:r>
                            <a:rPr lang="pt-B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pt-B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4000" b="1"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</m:e>
                            <m:sup>
                              <m:r>
                                <a:rPr lang="pt-BR" sz="40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p>
                          <m:r>
                            <a:rPr lang="pt-BR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4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40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p>
                                  <m:r>
                                    <a:rPr lang="pt-B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pt-BR" sz="40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t-B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40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m:t>μ</m:t>
                          </m:r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pt-B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BR" sz="4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sSup>
                        <m:sSupPr>
                          <m:ctrlPr>
                            <a:rPr lang="pt-B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4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pt-B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pt-BR" sz="4000" dirty="0"/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E94E877D-F3CA-455C-B98D-CB33C1B42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66" y="4903961"/>
                <a:ext cx="11542262" cy="6948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ítulo 1">
            <a:extLst>
              <a:ext uri="{FF2B5EF4-FFF2-40B4-BE49-F238E27FC236}">
                <a16:creationId xmlns:a16="http://schemas.microsoft.com/office/drawing/2014/main" id="{B4F8FC12-941B-4038-A195-772F8583A956}"/>
              </a:ext>
            </a:extLst>
          </p:cNvPr>
          <p:cNvSpPr txBox="1">
            <a:spLocks/>
          </p:cNvSpPr>
          <p:nvPr/>
        </p:nvSpPr>
        <p:spPr>
          <a:xfrm>
            <a:off x="1284028" y="5791668"/>
            <a:ext cx="9623937" cy="6690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rgbClr val="0070C0"/>
                </a:solidFill>
              </a:rPr>
              <a:t>Método de Gauss-Newton regularizado (Não linear)</a:t>
            </a:r>
          </a:p>
        </p:txBody>
      </p:sp>
    </p:spTree>
    <p:extLst>
      <p:ext uri="{BB962C8B-B14F-4D97-AF65-F5344CB8AC3E}">
        <p14:creationId xmlns:p14="http://schemas.microsoft.com/office/powerpoint/2010/main" val="1453657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493577-CE83-4830-8B63-9DF6A3DF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92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09386A0-0A09-4ADB-8C70-EFC9F43B8876}"/>
              </a:ext>
            </a:extLst>
          </p:cNvPr>
          <p:cNvSpPr txBox="1">
            <a:spLocks/>
          </p:cNvSpPr>
          <p:nvPr/>
        </p:nvSpPr>
        <p:spPr>
          <a:xfrm>
            <a:off x="190500" y="3172630"/>
            <a:ext cx="11811000" cy="127276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chemeClr val="bg1"/>
                </a:solidFill>
              </a:rPr>
              <a:t>Exemplo. </a:t>
            </a:r>
            <a:r>
              <a:rPr lang="pt-BR" sz="3600" dirty="0">
                <a:solidFill>
                  <a:schemeClr val="bg1"/>
                </a:solidFill>
              </a:rPr>
              <a:t>Estimativa do relevo do embasamento de uma Bacia sedimentar</a:t>
            </a:r>
          </a:p>
        </p:txBody>
      </p:sp>
    </p:spTree>
    <p:extLst>
      <p:ext uri="{BB962C8B-B14F-4D97-AF65-F5344CB8AC3E}">
        <p14:creationId xmlns:p14="http://schemas.microsoft.com/office/powerpoint/2010/main" val="10021379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05834"/>
            <a:ext cx="9557825" cy="3854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10199498" y="297005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93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30D7BA-0E3C-45AD-A45A-C7483E79A153}"/>
              </a:ext>
            </a:extLst>
          </p:cNvPr>
          <p:cNvSpPr/>
          <p:nvPr/>
        </p:nvSpPr>
        <p:spPr>
          <a:xfrm>
            <a:off x="5330292" y="274962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A4EE9AB-E683-4F9F-A786-8DAA362F0339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76174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05834"/>
            <a:ext cx="9557825" cy="3854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10199498" y="297005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94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30D7BA-0E3C-45AD-A45A-C7483E79A153}"/>
              </a:ext>
            </a:extLst>
          </p:cNvPr>
          <p:cNvSpPr/>
          <p:nvPr/>
        </p:nvSpPr>
        <p:spPr>
          <a:xfrm>
            <a:off x="5330292" y="274962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A4EE9AB-E683-4F9F-A786-8DAA362F0339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tângulo 111">
                <a:extLst>
                  <a:ext uri="{FF2B5EF4-FFF2-40B4-BE49-F238E27FC236}">
                    <a16:creationId xmlns:a16="http://schemas.microsoft.com/office/drawing/2014/main" id="{A86C7539-7CFF-4A84-98E8-F94F6B0D2513}"/>
                  </a:ext>
                </a:extLst>
              </p:cNvPr>
              <p:cNvSpPr/>
              <p:nvPr/>
            </p:nvSpPr>
            <p:spPr>
              <a:xfrm>
                <a:off x="4187831" y="4446897"/>
                <a:ext cx="320953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???????????</m:t>
                      </m:r>
                    </m:oMath>
                  </m:oMathPara>
                </a14:m>
                <a:endParaRPr lang="pt-BR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Retângulo 111">
                <a:extLst>
                  <a:ext uri="{FF2B5EF4-FFF2-40B4-BE49-F238E27FC236}">
                    <a16:creationId xmlns:a16="http://schemas.microsoft.com/office/drawing/2014/main" id="{A86C7539-7CFF-4A84-98E8-F94F6B0D25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831" y="4446897"/>
                <a:ext cx="3209533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4545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05834"/>
            <a:ext cx="9557825" cy="3854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13BD34-23E5-4423-93A0-22A32C362597}"/>
              </a:ext>
            </a:extLst>
          </p:cNvPr>
          <p:cNvSpPr txBox="1"/>
          <p:nvPr/>
        </p:nvSpPr>
        <p:spPr>
          <a:xfrm>
            <a:off x="10199498" y="297005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95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30D7BA-0E3C-45AD-A45A-C7483E79A153}"/>
              </a:ext>
            </a:extLst>
          </p:cNvPr>
          <p:cNvSpPr/>
          <p:nvPr/>
        </p:nvSpPr>
        <p:spPr>
          <a:xfrm>
            <a:off x="5330292" y="274962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A4EE9AB-E683-4F9F-A786-8DAA362F0339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99516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05834"/>
            <a:ext cx="9557825" cy="3854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96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528977" y="4469384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A4EE9AB-E683-4F9F-A786-8DAA362F0339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EA5C0007-3EA7-4865-9B3F-CC4770C6BD4A}"/>
              </a:ext>
            </a:extLst>
          </p:cNvPr>
          <p:cNvSpPr/>
          <p:nvPr/>
        </p:nvSpPr>
        <p:spPr>
          <a:xfrm>
            <a:off x="881786" y="3208669"/>
            <a:ext cx="296733" cy="104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Retângulo 107">
            <a:extLst>
              <a:ext uri="{FF2B5EF4-FFF2-40B4-BE49-F238E27FC236}">
                <a16:creationId xmlns:a16="http://schemas.microsoft.com/office/drawing/2014/main" id="{4F680C64-1AB2-4DE8-A08B-5A8A7F61251E}"/>
              </a:ext>
            </a:extLst>
          </p:cNvPr>
          <p:cNvSpPr/>
          <p:nvPr/>
        </p:nvSpPr>
        <p:spPr>
          <a:xfrm>
            <a:off x="1154640" y="3208118"/>
            <a:ext cx="296733" cy="207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Retângulo 108">
            <a:extLst>
              <a:ext uri="{FF2B5EF4-FFF2-40B4-BE49-F238E27FC236}">
                <a16:creationId xmlns:a16="http://schemas.microsoft.com/office/drawing/2014/main" id="{26498590-1624-4ADF-B732-68435550BC75}"/>
              </a:ext>
            </a:extLst>
          </p:cNvPr>
          <p:cNvSpPr/>
          <p:nvPr/>
        </p:nvSpPr>
        <p:spPr>
          <a:xfrm>
            <a:off x="1423485" y="3208117"/>
            <a:ext cx="360914" cy="2845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Retângulo 109">
            <a:extLst>
              <a:ext uri="{FF2B5EF4-FFF2-40B4-BE49-F238E27FC236}">
                <a16:creationId xmlns:a16="http://schemas.microsoft.com/office/drawing/2014/main" id="{AC30B607-F4C2-4C14-9FF6-27319AA8DAA8}"/>
              </a:ext>
            </a:extLst>
          </p:cNvPr>
          <p:cNvSpPr/>
          <p:nvPr/>
        </p:nvSpPr>
        <p:spPr>
          <a:xfrm>
            <a:off x="1701029" y="3208670"/>
            <a:ext cx="285106" cy="347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BB9F590E-C092-4B82-B292-E3DD3FB6CE63}"/>
              </a:ext>
            </a:extLst>
          </p:cNvPr>
          <p:cNvSpPr/>
          <p:nvPr/>
        </p:nvSpPr>
        <p:spPr>
          <a:xfrm>
            <a:off x="1974361" y="3208118"/>
            <a:ext cx="277400" cy="3796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Retângulo 111">
            <a:extLst>
              <a:ext uri="{FF2B5EF4-FFF2-40B4-BE49-F238E27FC236}">
                <a16:creationId xmlns:a16="http://schemas.microsoft.com/office/drawing/2014/main" id="{B2D997B1-5F78-4370-A064-8D31C9610F57}"/>
              </a:ext>
            </a:extLst>
          </p:cNvPr>
          <p:cNvSpPr/>
          <p:nvPr/>
        </p:nvSpPr>
        <p:spPr>
          <a:xfrm>
            <a:off x="2242349" y="3208118"/>
            <a:ext cx="355365" cy="3796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Retângulo 112">
            <a:extLst>
              <a:ext uri="{FF2B5EF4-FFF2-40B4-BE49-F238E27FC236}">
                <a16:creationId xmlns:a16="http://schemas.microsoft.com/office/drawing/2014/main" id="{73BA9815-B1F6-4805-BE52-D4AD6EFA6B62}"/>
              </a:ext>
            </a:extLst>
          </p:cNvPr>
          <p:cNvSpPr/>
          <p:nvPr/>
        </p:nvSpPr>
        <p:spPr>
          <a:xfrm>
            <a:off x="2515660" y="3208670"/>
            <a:ext cx="347681" cy="38764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Retângulo 113">
            <a:extLst>
              <a:ext uri="{FF2B5EF4-FFF2-40B4-BE49-F238E27FC236}">
                <a16:creationId xmlns:a16="http://schemas.microsoft.com/office/drawing/2014/main" id="{23A4843A-1C66-40B5-8FDD-77927130C740}"/>
              </a:ext>
            </a:extLst>
          </p:cNvPr>
          <p:cNvSpPr/>
          <p:nvPr/>
        </p:nvSpPr>
        <p:spPr>
          <a:xfrm>
            <a:off x="2788992" y="3208118"/>
            <a:ext cx="339975" cy="4179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Retângulo 114">
            <a:extLst>
              <a:ext uri="{FF2B5EF4-FFF2-40B4-BE49-F238E27FC236}">
                <a16:creationId xmlns:a16="http://schemas.microsoft.com/office/drawing/2014/main" id="{44CA41DD-A199-47A2-81D4-E56B7149F5B7}"/>
              </a:ext>
            </a:extLst>
          </p:cNvPr>
          <p:cNvSpPr/>
          <p:nvPr/>
        </p:nvSpPr>
        <p:spPr>
          <a:xfrm>
            <a:off x="3064518" y="3208117"/>
            <a:ext cx="296658" cy="4260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Retângulo 115">
            <a:extLst>
              <a:ext uri="{FF2B5EF4-FFF2-40B4-BE49-F238E27FC236}">
                <a16:creationId xmlns:a16="http://schemas.microsoft.com/office/drawing/2014/main" id="{E9C84C79-CB52-42D1-B475-DD1AD1EF1426}"/>
              </a:ext>
            </a:extLst>
          </p:cNvPr>
          <p:cNvSpPr/>
          <p:nvPr/>
        </p:nvSpPr>
        <p:spPr>
          <a:xfrm>
            <a:off x="3343255" y="3208670"/>
            <a:ext cx="296217" cy="4446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Retângulo 116">
            <a:extLst>
              <a:ext uri="{FF2B5EF4-FFF2-40B4-BE49-F238E27FC236}">
                <a16:creationId xmlns:a16="http://schemas.microsoft.com/office/drawing/2014/main" id="{FED149B1-6E3D-4AF3-9454-4619F36D1117}"/>
              </a:ext>
            </a:extLst>
          </p:cNvPr>
          <p:cNvSpPr/>
          <p:nvPr/>
        </p:nvSpPr>
        <p:spPr>
          <a:xfrm>
            <a:off x="3615749" y="3208118"/>
            <a:ext cx="302019" cy="4260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Retângulo 117">
            <a:extLst>
              <a:ext uri="{FF2B5EF4-FFF2-40B4-BE49-F238E27FC236}">
                <a16:creationId xmlns:a16="http://schemas.microsoft.com/office/drawing/2014/main" id="{62478E99-970E-4CDE-B2F5-476F0C5679E6}"/>
              </a:ext>
            </a:extLst>
          </p:cNvPr>
          <p:cNvSpPr/>
          <p:nvPr/>
        </p:nvSpPr>
        <p:spPr>
          <a:xfrm>
            <a:off x="3884924" y="3208118"/>
            <a:ext cx="360890" cy="4179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 118">
            <a:extLst>
              <a:ext uri="{FF2B5EF4-FFF2-40B4-BE49-F238E27FC236}">
                <a16:creationId xmlns:a16="http://schemas.microsoft.com/office/drawing/2014/main" id="{280567EC-3AA4-46FB-98A2-8F5FE3956869}"/>
              </a:ext>
            </a:extLst>
          </p:cNvPr>
          <p:cNvSpPr/>
          <p:nvPr/>
        </p:nvSpPr>
        <p:spPr>
          <a:xfrm>
            <a:off x="4161892" y="3208670"/>
            <a:ext cx="294358" cy="3876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 119">
            <a:extLst>
              <a:ext uri="{FF2B5EF4-FFF2-40B4-BE49-F238E27FC236}">
                <a16:creationId xmlns:a16="http://schemas.microsoft.com/office/drawing/2014/main" id="{D3FD2EDC-FF1F-4598-8EF5-0D76BC905BF0}"/>
              </a:ext>
            </a:extLst>
          </p:cNvPr>
          <p:cNvSpPr/>
          <p:nvPr/>
        </p:nvSpPr>
        <p:spPr>
          <a:xfrm>
            <a:off x="4430973" y="3208118"/>
            <a:ext cx="355064" cy="3796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Retângulo 120">
            <a:extLst>
              <a:ext uri="{FF2B5EF4-FFF2-40B4-BE49-F238E27FC236}">
                <a16:creationId xmlns:a16="http://schemas.microsoft.com/office/drawing/2014/main" id="{BDBB37BA-BA33-4E1A-9084-0BB90715BD01}"/>
              </a:ext>
            </a:extLst>
          </p:cNvPr>
          <p:cNvSpPr/>
          <p:nvPr/>
        </p:nvSpPr>
        <p:spPr>
          <a:xfrm>
            <a:off x="4707579" y="3208118"/>
            <a:ext cx="294358" cy="3796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2" name="Retângulo 121">
            <a:extLst>
              <a:ext uri="{FF2B5EF4-FFF2-40B4-BE49-F238E27FC236}">
                <a16:creationId xmlns:a16="http://schemas.microsoft.com/office/drawing/2014/main" id="{07A515FA-F149-4CEE-81E3-7DF0A31CF152}"/>
              </a:ext>
            </a:extLst>
          </p:cNvPr>
          <p:cNvSpPr/>
          <p:nvPr/>
        </p:nvSpPr>
        <p:spPr>
          <a:xfrm>
            <a:off x="4982203" y="3208266"/>
            <a:ext cx="360889" cy="4178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3" name="Retângulo 122">
            <a:extLst>
              <a:ext uri="{FF2B5EF4-FFF2-40B4-BE49-F238E27FC236}">
                <a16:creationId xmlns:a16="http://schemas.microsoft.com/office/drawing/2014/main" id="{439A7086-E6C4-4EBB-A327-FA3C6C02989E}"/>
              </a:ext>
            </a:extLst>
          </p:cNvPr>
          <p:cNvSpPr/>
          <p:nvPr/>
        </p:nvSpPr>
        <p:spPr>
          <a:xfrm>
            <a:off x="5260244" y="3207714"/>
            <a:ext cx="277400" cy="4446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4" name="Retângulo 123">
            <a:extLst>
              <a:ext uri="{FF2B5EF4-FFF2-40B4-BE49-F238E27FC236}">
                <a16:creationId xmlns:a16="http://schemas.microsoft.com/office/drawing/2014/main" id="{41DD83F7-32A7-4903-9AA4-B8947149A824}"/>
              </a:ext>
            </a:extLst>
          </p:cNvPr>
          <p:cNvSpPr/>
          <p:nvPr/>
        </p:nvSpPr>
        <p:spPr>
          <a:xfrm>
            <a:off x="5531482" y="3207715"/>
            <a:ext cx="303053" cy="486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6B4A3867-ADC1-498B-91A1-FB2B980A2411}"/>
              </a:ext>
            </a:extLst>
          </p:cNvPr>
          <p:cNvSpPr/>
          <p:nvPr/>
        </p:nvSpPr>
        <p:spPr>
          <a:xfrm>
            <a:off x="5800725" y="3208267"/>
            <a:ext cx="360837" cy="4921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Retângulo 125">
            <a:extLst>
              <a:ext uri="{FF2B5EF4-FFF2-40B4-BE49-F238E27FC236}">
                <a16:creationId xmlns:a16="http://schemas.microsoft.com/office/drawing/2014/main" id="{B6F2ECF8-4DF3-41C8-A9BF-6470A0C50848}"/>
              </a:ext>
            </a:extLst>
          </p:cNvPr>
          <p:cNvSpPr/>
          <p:nvPr/>
        </p:nvSpPr>
        <p:spPr>
          <a:xfrm>
            <a:off x="6073773" y="3207715"/>
            <a:ext cx="357738" cy="4943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7" name="Retângulo 126">
            <a:extLst>
              <a:ext uri="{FF2B5EF4-FFF2-40B4-BE49-F238E27FC236}">
                <a16:creationId xmlns:a16="http://schemas.microsoft.com/office/drawing/2014/main" id="{E27C65CE-4B61-411E-9AA2-1072FBAF245D}"/>
              </a:ext>
            </a:extLst>
          </p:cNvPr>
          <p:cNvSpPr/>
          <p:nvPr/>
        </p:nvSpPr>
        <p:spPr>
          <a:xfrm>
            <a:off x="6342568" y="3207715"/>
            <a:ext cx="422701" cy="4943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AD9AC7C5-E3FF-45E5-AB3A-B75EDD781BBF}"/>
              </a:ext>
            </a:extLst>
          </p:cNvPr>
          <p:cNvSpPr/>
          <p:nvPr/>
        </p:nvSpPr>
        <p:spPr>
          <a:xfrm>
            <a:off x="6631024" y="3208267"/>
            <a:ext cx="265870" cy="4921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F1DF1844-67C9-4A98-BAAB-FC4023DDA96F}"/>
              </a:ext>
            </a:extLst>
          </p:cNvPr>
          <p:cNvSpPr/>
          <p:nvPr/>
        </p:nvSpPr>
        <p:spPr>
          <a:xfrm>
            <a:off x="6875614" y="3207715"/>
            <a:ext cx="368149" cy="5034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0" name="Retângulo 129">
            <a:extLst>
              <a:ext uri="{FF2B5EF4-FFF2-40B4-BE49-F238E27FC236}">
                <a16:creationId xmlns:a16="http://schemas.microsoft.com/office/drawing/2014/main" id="{5EE6DA97-CC9D-4CE2-BE22-7E1957D36209}"/>
              </a:ext>
            </a:extLst>
          </p:cNvPr>
          <p:cNvSpPr/>
          <p:nvPr/>
        </p:nvSpPr>
        <p:spPr>
          <a:xfrm>
            <a:off x="7195157" y="3207715"/>
            <a:ext cx="359558" cy="486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1" name="Retângulo 130">
            <a:extLst>
              <a:ext uri="{FF2B5EF4-FFF2-40B4-BE49-F238E27FC236}">
                <a16:creationId xmlns:a16="http://schemas.microsoft.com/office/drawing/2014/main" id="{3053A98F-0516-421B-ABA1-B889BAFD58B0}"/>
              </a:ext>
            </a:extLst>
          </p:cNvPr>
          <p:cNvSpPr/>
          <p:nvPr/>
        </p:nvSpPr>
        <p:spPr>
          <a:xfrm>
            <a:off x="7446670" y="3208267"/>
            <a:ext cx="312123" cy="4942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40B5EF85-0A65-4182-B735-24EE7A1CCD56}"/>
              </a:ext>
            </a:extLst>
          </p:cNvPr>
          <p:cNvSpPr/>
          <p:nvPr/>
        </p:nvSpPr>
        <p:spPr>
          <a:xfrm>
            <a:off x="7719641" y="3207715"/>
            <a:ext cx="310242" cy="4942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6C6C861E-E0D1-4530-9170-5EF1F1ECFEB4}"/>
              </a:ext>
            </a:extLst>
          </p:cNvPr>
          <p:cNvSpPr/>
          <p:nvPr/>
        </p:nvSpPr>
        <p:spPr>
          <a:xfrm>
            <a:off x="7994906" y="3207715"/>
            <a:ext cx="271104" cy="486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4" name="Retângulo 133">
            <a:extLst>
              <a:ext uri="{FF2B5EF4-FFF2-40B4-BE49-F238E27FC236}">
                <a16:creationId xmlns:a16="http://schemas.microsoft.com/office/drawing/2014/main" id="{5A1FBDD6-FF04-4A73-BAEB-53C539A552A3}"/>
              </a:ext>
            </a:extLst>
          </p:cNvPr>
          <p:cNvSpPr/>
          <p:nvPr/>
        </p:nvSpPr>
        <p:spPr>
          <a:xfrm>
            <a:off x="8258044" y="3206413"/>
            <a:ext cx="285106" cy="4446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5" name="Retângulo 134">
            <a:extLst>
              <a:ext uri="{FF2B5EF4-FFF2-40B4-BE49-F238E27FC236}">
                <a16:creationId xmlns:a16="http://schemas.microsoft.com/office/drawing/2014/main" id="{F402F7D9-247D-48B2-82DE-A5A31C6CA6E4}"/>
              </a:ext>
            </a:extLst>
          </p:cNvPr>
          <p:cNvSpPr/>
          <p:nvPr/>
        </p:nvSpPr>
        <p:spPr>
          <a:xfrm>
            <a:off x="8530100" y="3205860"/>
            <a:ext cx="297943" cy="4039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6" name="Retângulo 135">
            <a:extLst>
              <a:ext uri="{FF2B5EF4-FFF2-40B4-BE49-F238E27FC236}">
                <a16:creationId xmlns:a16="http://schemas.microsoft.com/office/drawing/2014/main" id="{DFCDA17C-A121-4503-B75B-1B8704575431}"/>
              </a:ext>
            </a:extLst>
          </p:cNvPr>
          <p:cNvSpPr/>
          <p:nvPr/>
        </p:nvSpPr>
        <p:spPr>
          <a:xfrm>
            <a:off x="8817296" y="3205861"/>
            <a:ext cx="296733" cy="3802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7" name="Retângulo 136">
            <a:extLst>
              <a:ext uri="{FF2B5EF4-FFF2-40B4-BE49-F238E27FC236}">
                <a16:creationId xmlns:a16="http://schemas.microsoft.com/office/drawing/2014/main" id="{DA1FF955-D7E8-4464-8F7B-AC7359DEEEE7}"/>
              </a:ext>
            </a:extLst>
          </p:cNvPr>
          <p:cNvSpPr/>
          <p:nvPr/>
        </p:nvSpPr>
        <p:spPr>
          <a:xfrm>
            <a:off x="9090129" y="3206413"/>
            <a:ext cx="296733" cy="3800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1BC25B3A-460A-4A2C-A304-ED54B3AA899C}"/>
              </a:ext>
            </a:extLst>
          </p:cNvPr>
          <p:cNvSpPr/>
          <p:nvPr/>
        </p:nvSpPr>
        <p:spPr>
          <a:xfrm>
            <a:off x="9362181" y="3205860"/>
            <a:ext cx="309635" cy="3511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9" name="Retângulo 138">
            <a:extLst>
              <a:ext uri="{FF2B5EF4-FFF2-40B4-BE49-F238E27FC236}">
                <a16:creationId xmlns:a16="http://schemas.microsoft.com/office/drawing/2014/main" id="{7D6F892B-BC4C-4A83-8E2F-398202DE0C8B}"/>
              </a:ext>
            </a:extLst>
          </p:cNvPr>
          <p:cNvSpPr/>
          <p:nvPr/>
        </p:nvSpPr>
        <p:spPr>
          <a:xfrm>
            <a:off x="9636987" y="3205861"/>
            <a:ext cx="277893" cy="3480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0" name="Retângulo 139">
            <a:extLst>
              <a:ext uri="{FF2B5EF4-FFF2-40B4-BE49-F238E27FC236}">
                <a16:creationId xmlns:a16="http://schemas.microsoft.com/office/drawing/2014/main" id="{092F15A2-1F78-4D62-80D8-438CFD297ADB}"/>
              </a:ext>
            </a:extLst>
          </p:cNvPr>
          <p:cNvSpPr/>
          <p:nvPr/>
        </p:nvSpPr>
        <p:spPr>
          <a:xfrm>
            <a:off x="9892054" y="3206413"/>
            <a:ext cx="305803" cy="2516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7666F44-9995-4481-8FBD-EA0D0E05BCEA}"/>
              </a:ext>
            </a:extLst>
          </p:cNvPr>
          <p:cNvSpPr txBox="1"/>
          <p:nvPr/>
        </p:nvSpPr>
        <p:spPr>
          <a:xfrm>
            <a:off x="10199498" y="297005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>
                <a:extLst>
                  <a:ext uri="{FF2B5EF4-FFF2-40B4-BE49-F238E27FC236}">
                    <a16:creationId xmlns:a16="http://schemas.microsoft.com/office/drawing/2014/main" id="{EB96F396-D1A3-48E7-B07B-D01B3CC947FD}"/>
                  </a:ext>
                </a:extLst>
              </p:cNvPr>
              <p:cNvSpPr/>
              <p:nvPr/>
            </p:nvSpPr>
            <p:spPr>
              <a:xfrm>
                <a:off x="8780821" y="4791758"/>
                <a:ext cx="8315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>
                <a:extLst>
                  <a:ext uri="{FF2B5EF4-FFF2-40B4-BE49-F238E27FC236}">
                    <a16:creationId xmlns:a16="http://schemas.microsoft.com/office/drawing/2014/main" id="{EB96F396-D1A3-48E7-B07B-D01B3CC94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821" y="4791758"/>
                <a:ext cx="83151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Retângulo 143">
            <a:extLst>
              <a:ext uri="{FF2B5EF4-FFF2-40B4-BE49-F238E27FC236}">
                <a16:creationId xmlns:a16="http://schemas.microsoft.com/office/drawing/2014/main" id="{7DE7611F-EB4C-48CB-B1C1-D0F1837D0077}"/>
              </a:ext>
            </a:extLst>
          </p:cNvPr>
          <p:cNvSpPr/>
          <p:nvPr/>
        </p:nvSpPr>
        <p:spPr>
          <a:xfrm>
            <a:off x="5330292" y="274962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59853E64-86F8-433B-8FD0-25836C1AFA57}"/>
              </a:ext>
            </a:extLst>
          </p:cNvPr>
          <p:cNvSpPr txBox="1">
            <a:spLocks/>
          </p:cNvSpPr>
          <p:nvPr/>
        </p:nvSpPr>
        <p:spPr>
          <a:xfrm>
            <a:off x="1075808" y="5702433"/>
            <a:ext cx="8534568" cy="10686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Supondo que conseguimos descrever a bacia através de um conjunto de prismas justapostos e que a base de cada um destes prismas nos dará o relevo do embasamento....</a:t>
            </a:r>
          </a:p>
        </p:txBody>
      </p:sp>
    </p:spTree>
    <p:extLst>
      <p:ext uri="{BB962C8B-B14F-4D97-AF65-F5344CB8AC3E}">
        <p14:creationId xmlns:p14="http://schemas.microsoft.com/office/powerpoint/2010/main" val="17724151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05834"/>
            <a:ext cx="9557825" cy="3854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97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528977" y="4469384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A4EE9AB-E683-4F9F-A786-8DAA362F0339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Título 1">
            <a:extLst>
              <a:ext uri="{FF2B5EF4-FFF2-40B4-BE49-F238E27FC236}">
                <a16:creationId xmlns:a16="http://schemas.microsoft.com/office/drawing/2014/main" id="{F78F3920-971F-44F8-8A39-E40B805CC052}"/>
              </a:ext>
            </a:extLst>
          </p:cNvPr>
          <p:cNvSpPr txBox="1">
            <a:spLocks/>
          </p:cNvSpPr>
          <p:nvPr/>
        </p:nvSpPr>
        <p:spPr>
          <a:xfrm>
            <a:off x="1075808" y="5702433"/>
            <a:ext cx="8534568" cy="10686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Supondo que conseguimos descrever a bacia através de um conjunto de prismas justapostos e que a base de cada um destes prismas nos dará o relevo do embasamento....</a:t>
            </a:r>
          </a:p>
        </p:txBody>
      </p: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EA5C0007-3EA7-4865-9B3F-CC4770C6BD4A}"/>
              </a:ext>
            </a:extLst>
          </p:cNvPr>
          <p:cNvSpPr/>
          <p:nvPr/>
        </p:nvSpPr>
        <p:spPr>
          <a:xfrm>
            <a:off x="881786" y="3208669"/>
            <a:ext cx="296733" cy="104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Retângulo 107">
            <a:extLst>
              <a:ext uri="{FF2B5EF4-FFF2-40B4-BE49-F238E27FC236}">
                <a16:creationId xmlns:a16="http://schemas.microsoft.com/office/drawing/2014/main" id="{4F680C64-1AB2-4DE8-A08B-5A8A7F61251E}"/>
              </a:ext>
            </a:extLst>
          </p:cNvPr>
          <p:cNvSpPr/>
          <p:nvPr/>
        </p:nvSpPr>
        <p:spPr>
          <a:xfrm>
            <a:off x="1154640" y="3208118"/>
            <a:ext cx="296733" cy="207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Retângulo 108">
            <a:extLst>
              <a:ext uri="{FF2B5EF4-FFF2-40B4-BE49-F238E27FC236}">
                <a16:creationId xmlns:a16="http://schemas.microsoft.com/office/drawing/2014/main" id="{26498590-1624-4ADF-B732-68435550BC75}"/>
              </a:ext>
            </a:extLst>
          </p:cNvPr>
          <p:cNvSpPr/>
          <p:nvPr/>
        </p:nvSpPr>
        <p:spPr>
          <a:xfrm>
            <a:off x="1423485" y="3208117"/>
            <a:ext cx="360914" cy="2845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Retângulo 109">
            <a:extLst>
              <a:ext uri="{FF2B5EF4-FFF2-40B4-BE49-F238E27FC236}">
                <a16:creationId xmlns:a16="http://schemas.microsoft.com/office/drawing/2014/main" id="{AC30B607-F4C2-4C14-9FF6-27319AA8DAA8}"/>
              </a:ext>
            </a:extLst>
          </p:cNvPr>
          <p:cNvSpPr/>
          <p:nvPr/>
        </p:nvSpPr>
        <p:spPr>
          <a:xfrm>
            <a:off x="1701029" y="3208670"/>
            <a:ext cx="285106" cy="347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BB9F590E-C092-4B82-B292-E3DD3FB6CE63}"/>
              </a:ext>
            </a:extLst>
          </p:cNvPr>
          <p:cNvSpPr/>
          <p:nvPr/>
        </p:nvSpPr>
        <p:spPr>
          <a:xfrm>
            <a:off x="1974361" y="3208118"/>
            <a:ext cx="277400" cy="3796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Retângulo 111">
            <a:extLst>
              <a:ext uri="{FF2B5EF4-FFF2-40B4-BE49-F238E27FC236}">
                <a16:creationId xmlns:a16="http://schemas.microsoft.com/office/drawing/2014/main" id="{B2D997B1-5F78-4370-A064-8D31C9610F57}"/>
              </a:ext>
            </a:extLst>
          </p:cNvPr>
          <p:cNvSpPr/>
          <p:nvPr/>
        </p:nvSpPr>
        <p:spPr>
          <a:xfrm>
            <a:off x="2242349" y="3208118"/>
            <a:ext cx="355365" cy="3796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Retângulo 112">
            <a:extLst>
              <a:ext uri="{FF2B5EF4-FFF2-40B4-BE49-F238E27FC236}">
                <a16:creationId xmlns:a16="http://schemas.microsoft.com/office/drawing/2014/main" id="{73BA9815-B1F6-4805-BE52-D4AD6EFA6B62}"/>
              </a:ext>
            </a:extLst>
          </p:cNvPr>
          <p:cNvSpPr/>
          <p:nvPr/>
        </p:nvSpPr>
        <p:spPr>
          <a:xfrm>
            <a:off x="2515660" y="3208670"/>
            <a:ext cx="347681" cy="38764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Retângulo 113">
            <a:extLst>
              <a:ext uri="{FF2B5EF4-FFF2-40B4-BE49-F238E27FC236}">
                <a16:creationId xmlns:a16="http://schemas.microsoft.com/office/drawing/2014/main" id="{23A4843A-1C66-40B5-8FDD-77927130C740}"/>
              </a:ext>
            </a:extLst>
          </p:cNvPr>
          <p:cNvSpPr/>
          <p:nvPr/>
        </p:nvSpPr>
        <p:spPr>
          <a:xfrm>
            <a:off x="2788992" y="3208118"/>
            <a:ext cx="339975" cy="4179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Retângulo 114">
            <a:extLst>
              <a:ext uri="{FF2B5EF4-FFF2-40B4-BE49-F238E27FC236}">
                <a16:creationId xmlns:a16="http://schemas.microsoft.com/office/drawing/2014/main" id="{44CA41DD-A199-47A2-81D4-E56B7149F5B7}"/>
              </a:ext>
            </a:extLst>
          </p:cNvPr>
          <p:cNvSpPr/>
          <p:nvPr/>
        </p:nvSpPr>
        <p:spPr>
          <a:xfrm>
            <a:off x="3064518" y="3208117"/>
            <a:ext cx="296658" cy="4260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Retângulo 115">
            <a:extLst>
              <a:ext uri="{FF2B5EF4-FFF2-40B4-BE49-F238E27FC236}">
                <a16:creationId xmlns:a16="http://schemas.microsoft.com/office/drawing/2014/main" id="{E9C84C79-CB52-42D1-B475-DD1AD1EF1426}"/>
              </a:ext>
            </a:extLst>
          </p:cNvPr>
          <p:cNvSpPr/>
          <p:nvPr/>
        </p:nvSpPr>
        <p:spPr>
          <a:xfrm>
            <a:off x="3343255" y="3208670"/>
            <a:ext cx="296217" cy="4446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Retângulo 116">
            <a:extLst>
              <a:ext uri="{FF2B5EF4-FFF2-40B4-BE49-F238E27FC236}">
                <a16:creationId xmlns:a16="http://schemas.microsoft.com/office/drawing/2014/main" id="{FED149B1-6E3D-4AF3-9454-4619F36D1117}"/>
              </a:ext>
            </a:extLst>
          </p:cNvPr>
          <p:cNvSpPr/>
          <p:nvPr/>
        </p:nvSpPr>
        <p:spPr>
          <a:xfrm>
            <a:off x="3615749" y="3208118"/>
            <a:ext cx="302019" cy="4260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Retângulo 117">
            <a:extLst>
              <a:ext uri="{FF2B5EF4-FFF2-40B4-BE49-F238E27FC236}">
                <a16:creationId xmlns:a16="http://schemas.microsoft.com/office/drawing/2014/main" id="{62478E99-970E-4CDE-B2F5-476F0C5679E6}"/>
              </a:ext>
            </a:extLst>
          </p:cNvPr>
          <p:cNvSpPr/>
          <p:nvPr/>
        </p:nvSpPr>
        <p:spPr>
          <a:xfrm>
            <a:off x="3884924" y="3208118"/>
            <a:ext cx="360890" cy="4179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 118">
            <a:extLst>
              <a:ext uri="{FF2B5EF4-FFF2-40B4-BE49-F238E27FC236}">
                <a16:creationId xmlns:a16="http://schemas.microsoft.com/office/drawing/2014/main" id="{280567EC-3AA4-46FB-98A2-8F5FE3956869}"/>
              </a:ext>
            </a:extLst>
          </p:cNvPr>
          <p:cNvSpPr/>
          <p:nvPr/>
        </p:nvSpPr>
        <p:spPr>
          <a:xfrm>
            <a:off x="4161892" y="3208670"/>
            <a:ext cx="294358" cy="3876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 119">
            <a:extLst>
              <a:ext uri="{FF2B5EF4-FFF2-40B4-BE49-F238E27FC236}">
                <a16:creationId xmlns:a16="http://schemas.microsoft.com/office/drawing/2014/main" id="{D3FD2EDC-FF1F-4598-8EF5-0D76BC905BF0}"/>
              </a:ext>
            </a:extLst>
          </p:cNvPr>
          <p:cNvSpPr/>
          <p:nvPr/>
        </p:nvSpPr>
        <p:spPr>
          <a:xfrm>
            <a:off x="4430973" y="3208118"/>
            <a:ext cx="355064" cy="3796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Retângulo 120">
            <a:extLst>
              <a:ext uri="{FF2B5EF4-FFF2-40B4-BE49-F238E27FC236}">
                <a16:creationId xmlns:a16="http://schemas.microsoft.com/office/drawing/2014/main" id="{BDBB37BA-BA33-4E1A-9084-0BB90715BD01}"/>
              </a:ext>
            </a:extLst>
          </p:cNvPr>
          <p:cNvSpPr/>
          <p:nvPr/>
        </p:nvSpPr>
        <p:spPr>
          <a:xfrm>
            <a:off x="4707579" y="3208118"/>
            <a:ext cx="294358" cy="3796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2" name="Retângulo 121">
            <a:extLst>
              <a:ext uri="{FF2B5EF4-FFF2-40B4-BE49-F238E27FC236}">
                <a16:creationId xmlns:a16="http://schemas.microsoft.com/office/drawing/2014/main" id="{07A515FA-F149-4CEE-81E3-7DF0A31CF152}"/>
              </a:ext>
            </a:extLst>
          </p:cNvPr>
          <p:cNvSpPr/>
          <p:nvPr/>
        </p:nvSpPr>
        <p:spPr>
          <a:xfrm>
            <a:off x="4982203" y="3208266"/>
            <a:ext cx="360889" cy="4178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3" name="Retângulo 122">
            <a:extLst>
              <a:ext uri="{FF2B5EF4-FFF2-40B4-BE49-F238E27FC236}">
                <a16:creationId xmlns:a16="http://schemas.microsoft.com/office/drawing/2014/main" id="{439A7086-E6C4-4EBB-A327-FA3C6C02989E}"/>
              </a:ext>
            </a:extLst>
          </p:cNvPr>
          <p:cNvSpPr/>
          <p:nvPr/>
        </p:nvSpPr>
        <p:spPr>
          <a:xfrm>
            <a:off x="5260244" y="3207714"/>
            <a:ext cx="277400" cy="4446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4" name="Retângulo 123">
            <a:extLst>
              <a:ext uri="{FF2B5EF4-FFF2-40B4-BE49-F238E27FC236}">
                <a16:creationId xmlns:a16="http://schemas.microsoft.com/office/drawing/2014/main" id="{41DD83F7-32A7-4903-9AA4-B8947149A824}"/>
              </a:ext>
            </a:extLst>
          </p:cNvPr>
          <p:cNvSpPr/>
          <p:nvPr/>
        </p:nvSpPr>
        <p:spPr>
          <a:xfrm>
            <a:off x="5531482" y="3207715"/>
            <a:ext cx="303053" cy="486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6B4A3867-ADC1-498B-91A1-FB2B980A2411}"/>
              </a:ext>
            </a:extLst>
          </p:cNvPr>
          <p:cNvSpPr/>
          <p:nvPr/>
        </p:nvSpPr>
        <p:spPr>
          <a:xfrm>
            <a:off x="5800725" y="3208267"/>
            <a:ext cx="360837" cy="4921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Retângulo 125">
            <a:extLst>
              <a:ext uri="{FF2B5EF4-FFF2-40B4-BE49-F238E27FC236}">
                <a16:creationId xmlns:a16="http://schemas.microsoft.com/office/drawing/2014/main" id="{B6F2ECF8-4DF3-41C8-A9BF-6470A0C50848}"/>
              </a:ext>
            </a:extLst>
          </p:cNvPr>
          <p:cNvSpPr/>
          <p:nvPr/>
        </p:nvSpPr>
        <p:spPr>
          <a:xfrm>
            <a:off x="6073773" y="3207715"/>
            <a:ext cx="357738" cy="4943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7" name="Retângulo 126">
            <a:extLst>
              <a:ext uri="{FF2B5EF4-FFF2-40B4-BE49-F238E27FC236}">
                <a16:creationId xmlns:a16="http://schemas.microsoft.com/office/drawing/2014/main" id="{E27C65CE-4B61-411E-9AA2-1072FBAF245D}"/>
              </a:ext>
            </a:extLst>
          </p:cNvPr>
          <p:cNvSpPr/>
          <p:nvPr/>
        </p:nvSpPr>
        <p:spPr>
          <a:xfrm>
            <a:off x="6342568" y="3207715"/>
            <a:ext cx="422701" cy="4943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AD9AC7C5-E3FF-45E5-AB3A-B75EDD781BBF}"/>
              </a:ext>
            </a:extLst>
          </p:cNvPr>
          <p:cNvSpPr/>
          <p:nvPr/>
        </p:nvSpPr>
        <p:spPr>
          <a:xfrm>
            <a:off x="6631024" y="3208267"/>
            <a:ext cx="265870" cy="4921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F1DF1844-67C9-4A98-BAAB-FC4023DDA96F}"/>
              </a:ext>
            </a:extLst>
          </p:cNvPr>
          <p:cNvSpPr/>
          <p:nvPr/>
        </p:nvSpPr>
        <p:spPr>
          <a:xfrm>
            <a:off x="6875614" y="3207715"/>
            <a:ext cx="368149" cy="5034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0" name="Retângulo 129">
            <a:extLst>
              <a:ext uri="{FF2B5EF4-FFF2-40B4-BE49-F238E27FC236}">
                <a16:creationId xmlns:a16="http://schemas.microsoft.com/office/drawing/2014/main" id="{5EE6DA97-CC9D-4CE2-BE22-7E1957D36209}"/>
              </a:ext>
            </a:extLst>
          </p:cNvPr>
          <p:cNvSpPr/>
          <p:nvPr/>
        </p:nvSpPr>
        <p:spPr>
          <a:xfrm>
            <a:off x="7195157" y="3207715"/>
            <a:ext cx="359558" cy="486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1" name="Retângulo 130">
            <a:extLst>
              <a:ext uri="{FF2B5EF4-FFF2-40B4-BE49-F238E27FC236}">
                <a16:creationId xmlns:a16="http://schemas.microsoft.com/office/drawing/2014/main" id="{3053A98F-0516-421B-ABA1-B889BAFD58B0}"/>
              </a:ext>
            </a:extLst>
          </p:cNvPr>
          <p:cNvSpPr/>
          <p:nvPr/>
        </p:nvSpPr>
        <p:spPr>
          <a:xfrm>
            <a:off x="7446670" y="3208267"/>
            <a:ext cx="312123" cy="4942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40B5EF85-0A65-4182-B735-24EE7A1CCD56}"/>
              </a:ext>
            </a:extLst>
          </p:cNvPr>
          <p:cNvSpPr/>
          <p:nvPr/>
        </p:nvSpPr>
        <p:spPr>
          <a:xfrm>
            <a:off x="7719641" y="3207715"/>
            <a:ext cx="310242" cy="4942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6C6C861E-E0D1-4530-9170-5EF1F1ECFEB4}"/>
              </a:ext>
            </a:extLst>
          </p:cNvPr>
          <p:cNvSpPr/>
          <p:nvPr/>
        </p:nvSpPr>
        <p:spPr>
          <a:xfrm>
            <a:off x="7994906" y="3207715"/>
            <a:ext cx="271104" cy="486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4" name="Retângulo 133">
            <a:extLst>
              <a:ext uri="{FF2B5EF4-FFF2-40B4-BE49-F238E27FC236}">
                <a16:creationId xmlns:a16="http://schemas.microsoft.com/office/drawing/2014/main" id="{5A1FBDD6-FF04-4A73-BAEB-53C539A552A3}"/>
              </a:ext>
            </a:extLst>
          </p:cNvPr>
          <p:cNvSpPr/>
          <p:nvPr/>
        </p:nvSpPr>
        <p:spPr>
          <a:xfrm>
            <a:off x="8258044" y="3206413"/>
            <a:ext cx="285106" cy="4446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5" name="Retângulo 134">
            <a:extLst>
              <a:ext uri="{FF2B5EF4-FFF2-40B4-BE49-F238E27FC236}">
                <a16:creationId xmlns:a16="http://schemas.microsoft.com/office/drawing/2014/main" id="{F402F7D9-247D-48B2-82DE-A5A31C6CA6E4}"/>
              </a:ext>
            </a:extLst>
          </p:cNvPr>
          <p:cNvSpPr/>
          <p:nvPr/>
        </p:nvSpPr>
        <p:spPr>
          <a:xfrm>
            <a:off x="8530100" y="3205860"/>
            <a:ext cx="297943" cy="4039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6" name="Retângulo 135">
            <a:extLst>
              <a:ext uri="{FF2B5EF4-FFF2-40B4-BE49-F238E27FC236}">
                <a16:creationId xmlns:a16="http://schemas.microsoft.com/office/drawing/2014/main" id="{DFCDA17C-A121-4503-B75B-1B8704575431}"/>
              </a:ext>
            </a:extLst>
          </p:cNvPr>
          <p:cNvSpPr/>
          <p:nvPr/>
        </p:nvSpPr>
        <p:spPr>
          <a:xfrm>
            <a:off x="8817296" y="3205861"/>
            <a:ext cx="296733" cy="3802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7" name="Retângulo 136">
            <a:extLst>
              <a:ext uri="{FF2B5EF4-FFF2-40B4-BE49-F238E27FC236}">
                <a16:creationId xmlns:a16="http://schemas.microsoft.com/office/drawing/2014/main" id="{DA1FF955-D7E8-4464-8F7B-AC7359DEEEE7}"/>
              </a:ext>
            </a:extLst>
          </p:cNvPr>
          <p:cNvSpPr/>
          <p:nvPr/>
        </p:nvSpPr>
        <p:spPr>
          <a:xfrm>
            <a:off x="9090129" y="3206413"/>
            <a:ext cx="296733" cy="3800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1BC25B3A-460A-4A2C-A304-ED54B3AA899C}"/>
              </a:ext>
            </a:extLst>
          </p:cNvPr>
          <p:cNvSpPr/>
          <p:nvPr/>
        </p:nvSpPr>
        <p:spPr>
          <a:xfrm>
            <a:off x="9362181" y="3205860"/>
            <a:ext cx="309635" cy="3511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9" name="Retângulo 138">
            <a:extLst>
              <a:ext uri="{FF2B5EF4-FFF2-40B4-BE49-F238E27FC236}">
                <a16:creationId xmlns:a16="http://schemas.microsoft.com/office/drawing/2014/main" id="{7D6F892B-BC4C-4A83-8E2F-398202DE0C8B}"/>
              </a:ext>
            </a:extLst>
          </p:cNvPr>
          <p:cNvSpPr/>
          <p:nvPr/>
        </p:nvSpPr>
        <p:spPr>
          <a:xfrm>
            <a:off x="9636987" y="3205861"/>
            <a:ext cx="277893" cy="3480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0" name="Retângulo 139">
            <a:extLst>
              <a:ext uri="{FF2B5EF4-FFF2-40B4-BE49-F238E27FC236}">
                <a16:creationId xmlns:a16="http://schemas.microsoft.com/office/drawing/2014/main" id="{092F15A2-1F78-4D62-80D8-438CFD297ADB}"/>
              </a:ext>
            </a:extLst>
          </p:cNvPr>
          <p:cNvSpPr/>
          <p:nvPr/>
        </p:nvSpPr>
        <p:spPr>
          <a:xfrm>
            <a:off x="9892054" y="3206413"/>
            <a:ext cx="305803" cy="2516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7666F44-9995-4481-8FBD-EA0D0E05BCEA}"/>
              </a:ext>
            </a:extLst>
          </p:cNvPr>
          <p:cNvSpPr txBox="1"/>
          <p:nvPr/>
        </p:nvSpPr>
        <p:spPr>
          <a:xfrm>
            <a:off x="10199498" y="297005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>
                <a:extLst>
                  <a:ext uri="{FF2B5EF4-FFF2-40B4-BE49-F238E27FC236}">
                    <a16:creationId xmlns:a16="http://schemas.microsoft.com/office/drawing/2014/main" id="{EB96F396-D1A3-48E7-B07B-D01B3CC947FD}"/>
                  </a:ext>
                </a:extLst>
              </p:cNvPr>
              <p:cNvSpPr/>
              <p:nvPr/>
            </p:nvSpPr>
            <p:spPr>
              <a:xfrm>
                <a:off x="8780821" y="4791758"/>
                <a:ext cx="8315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>
                <a:extLst>
                  <a:ext uri="{FF2B5EF4-FFF2-40B4-BE49-F238E27FC236}">
                    <a16:creationId xmlns:a16="http://schemas.microsoft.com/office/drawing/2014/main" id="{EB96F396-D1A3-48E7-B07B-D01B3CC94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821" y="4791758"/>
                <a:ext cx="83151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Retângulo 143">
            <a:extLst>
              <a:ext uri="{FF2B5EF4-FFF2-40B4-BE49-F238E27FC236}">
                <a16:creationId xmlns:a16="http://schemas.microsoft.com/office/drawing/2014/main" id="{7DE7611F-EB4C-48CB-B1C1-D0F1837D0077}"/>
              </a:ext>
            </a:extLst>
          </p:cNvPr>
          <p:cNvSpPr/>
          <p:nvPr/>
        </p:nvSpPr>
        <p:spPr>
          <a:xfrm>
            <a:off x="5330292" y="274962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53" name="Título 1">
            <a:extLst>
              <a:ext uri="{FF2B5EF4-FFF2-40B4-BE49-F238E27FC236}">
                <a16:creationId xmlns:a16="http://schemas.microsoft.com/office/drawing/2014/main" id="{3D4B26C7-A51D-4431-8F82-7313CB36B48D}"/>
              </a:ext>
            </a:extLst>
          </p:cNvPr>
          <p:cNvSpPr txBox="1">
            <a:spLocks/>
          </p:cNvSpPr>
          <p:nvPr/>
        </p:nvSpPr>
        <p:spPr>
          <a:xfrm>
            <a:off x="10193184" y="1252793"/>
            <a:ext cx="2111261" cy="16076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...através de um processo matemático (</a:t>
            </a:r>
            <a:r>
              <a:rPr lang="pt-BR" sz="2400" b="1" dirty="0"/>
              <a:t>PESADO</a:t>
            </a:r>
            <a:r>
              <a:rPr lang="pt-BR" sz="2400" dirty="0"/>
              <a:t>)!</a:t>
            </a:r>
          </a:p>
        </p:txBody>
      </p:sp>
    </p:spTree>
    <p:extLst>
      <p:ext uri="{BB962C8B-B14F-4D97-AF65-F5344CB8AC3E}">
        <p14:creationId xmlns:p14="http://schemas.microsoft.com/office/powerpoint/2010/main" val="1108397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05834"/>
            <a:ext cx="9557825" cy="3854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98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528977" y="4469384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A4EE9AB-E683-4F9F-A786-8DAA362F0339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FDCAACC8-2DD6-4093-8C11-17668B56E4FC}"/>
              </a:ext>
            </a:extLst>
          </p:cNvPr>
          <p:cNvSpPr/>
          <p:nvPr/>
        </p:nvSpPr>
        <p:spPr>
          <a:xfrm>
            <a:off x="825500" y="1384300"/>
            <a:ext cx="9232900" cy="277642"/>
          </a:xfrm>
          <a:custGeom>
            <a:avLst/>
            <a:gdLst>
              <a:gd name="connsiteX0" fmla="*/ 0 w 9232900"/>
              <a:gd name="connsiteY0" fmla="*/ 63500 h 1371600"/>
              <a:gd name="connsiteX1" fmla="*/ 520700 w 9232900"/>
              <a:gd name="connsiteY1" fmla="*/ 850900 h 1371600"/>
              <a:gd name="connsiteX2" fmla="*/ 1460500 w 9232900"/>
              <a:gd name="connsiteY2" fmla="*/ 1219200 h 1371600"/>
              <a:gd name="connsiteX3" fmla="*/ 2451100 w 9232900"/>
              <a:gd name="connsiteY3" fmla="*/ 1346200 h 1371600"/>
              <a:gd name="connsiteX4" fmla="*/ 3378200 w 9232900"/>
              <a:gd name="connsiteY4" fmla="*/ 889000 h 1371600"/>
              <a:gd name="connsiteX5" fmla="*/ 5029200 w 9232900"/>
              <a:gd name="connsiteY5" fmla="*/ 1371600 h 1371600"/>
              <a:gd name="connsiteX6" fmla="*/ 7721600 w 9232900"/>
              <a:gd name="connsiteY6" fmla="*/ 889000 h 1371600"/>
              <a:gd name="connsiteX7" fmla="*/ 8890000 w 9232900"/>
              <a:gd name="connsiteY7" fmla="*/ 393700 h 1371600"/>
              <a:gd name="connsiteX8" fmla="*/ 9232900 w 9232900"/>
              <a:gd name="connsiteY8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2900" h="1371600">
                <a:moveTo>
                  <a:pt x="0" y="63500"/>
                </a:moveTo>
                <a:cubicBezTo>
                  <a:pt x="138642" y="360891"/>
                  <a:pt x="277284" y="658283"/>
                  <a:pt x="520700" y="850900"/>
                </a:cubicBezTo>
                <a:cubicBezTo>
                  <a:pt x="764116" y="1043517"/>
                  <a:pt x="1138767" y="1136650"/>
                  <a:pt x="1460500" y="1219200"/>
                </a:cubicBezTo>
                <a:cubicBezTo>
                  <a:pt x="1782233" y="1301750"/>
                  <a:pt x="2131483" y="1401233"/>
                  <a:pt x="2451100" y="1346200"/>
                </a:cubicBezTo>
                <a:cubicBezTo>
                  <a:pt x="2770717" y="1291167"/>
                  <a:pt x="2948517" y="884767"/>
                  <a:pt x="3378200" y="889000"/>
                </a:cubicBezTo>
                <a:cubicBezTo>
                  <a:pt x="3807883" y="893233"/>
                  <a:pt x="4305300" y="1371600"/>
                  <a:pt x="5029200" y="1371600"/>
                </a:cubicBezTo>
                <a:cubicBezTo>
                  <a:pt x="5753100" y="1371600"/>
                  <a:pt x="7078133" y="1051983"/>
                  <a:pt x="7721600" y="889000"/>
                </a:cubicBezTo>
                <a:cubicBezTo>
                  <a:pt x="8365067" y="726017"/>
                  <a:pt x="8638117" y="541867"/>
                  <a:pt x="8890000" y="393700"/>
                </a:cubicBezTo>
                <a:cubicBezTo>
                  <a:pt x="9141883" y="245533"/>
                  <a:pt x="9187391" y="122766"/>
                  <a:pt x="9232900" y="0"/>
                </a:cubicBezTo>
              </a:path>
            </a:pathLst>
          </a:cu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Título 1">
            <a:extLst>
              <a:ext uri="{FF2B5EF4-FFF2-40B4-BE49-F238E27FC236}">
                <a16:creationId xmlns:a16="http://schemas.microsoft.com/office/drawing/2014/main" id="{F78F3920-971F-44F8-8A39-E40B805CC052}"/>
              </a:ext>
            </a:extLst>
          </p:cNvPr>
          <p:cNvSpPr txBox="1">
            <a:spLocks/>
          </p:cNvSpPr>
          <p:nvPr/>
        </p:nvSpPr>
        <p:spPr>
          <a:xfrm>
            <a:off x="1075808" y="5702433"/>
            <a:ext cx="8534568" cy="10686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Supondo que conseguimos descrever a bacia através de um conjunto de prismas justapostos e que a base de cada um destes prismas nos dará o relevo do embasamento....</a:t>
            </a:r>
          </a:p>
        </p:txBody>
      </p:sp>
      <p:sp>
        <p:nvSpPr>
          <p:cNvPr id="107" name="Retângulo 106">
            <a:extLst>
              <a:ext uri="{FF2B5EF4-FFF2-40B4-BE49-F238E27FC236}">
                <a16:creationId xmlns:a16="http://schemas.microsoft.com/office/drawing/2014/main" id="{EA5C0007-3EA7-4865-9B3F-CC4770C6BD4A}"/>
              </a:ext>
            </a:extLst>
          </p:cNvPr>
          <p:cNvSpPr/>
          <p:nvPr/>
        </p:nvSpPr>
        <p:spPr>
          <a:xfrm>
            <a:off x="881786" y="3208669"/>
            <a:ext cx="296733" cy="104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Retângulo 107">
            <a:extLst>
              <a:ext uri="{FF2B5EF4-FFF2-40B4-BE49-F238E27FC236}">
                <a16:creationId xmlns:a16="http://schemas.microsoft.com/office/drawing/2014/main" id="{4F680C64-1AB2-4DE8-A08B-5A8A7F61251E}"/>
              </a:ext>
            </a:extLst>
          </p:cNvPr>
          <p:cNvSpPr/>
          <p:nvPr/>
        </p:nvSpPr>
        <p:spPr>
          <a:xfrm>
            <a:off x="1154640" y="3208118"/>
            <a:ext cx="296733" cy="2070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Retângulo 108">
            <a:extLst>
              <a:ext uri="{FF2B5EF4-FFF2-40B4-BE49-F238E27FC236}">
                <a16:creationId xmlns:a16="http://schemas.microsoft.com/office/drawing/2014/main" id="{26498590-1624-4ADF-B732-68435550BC75}"/>
              </a:ext>
            </a:extLst>
          </p:cNvPr>
          <p:cNvSpPr/>
          <p:nvPr/>
        </p:nvSpPr>
        <p:spPr>
          <a:xfrm>
            <a:off x="1423485" y="3208117"/>
            <a:ext cx="360914" cy="2845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Retângulo 109">
            <a:extLst>
              <a:ext uri="{FF2B5EF4-FFF2-40B4-BE49-F238E27FC236}">
                <a16:creationId xmlns:a16="http://schemas.microsoft.com/office/drawing/2014/main" id="{AC30B607-F4C2-4C14-9FF6-27319AA8DAA8}"/>
              </a:ext>
            </a:extLst>
          </p:cNvPr>
          <p:cNvSpPr/>
          <p:nvPr/>
        </p:nvSpPr>
        <p:spPr>
          <a:xfrm>
            <a:off x="1701029" y="3208670"/>
            <a:ext cx="285106" cy="3473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1" name="Retângulo 110">
            <a:extLst>
              <a:ext uri="{FF2B5EF4-FFF2-40B4-BE49-F238E27FC236}">
                <a16:creationId xmlns:a16="http://schemas.microsoft.com/office/drawing/2014/main" id="{BB9F590E-C092-4B82-B292-E3DD3FB6CE63}"/>
              </a:ext>
            </a:extLst>
          </p:cNvPr>
          <p:cNvSpPr/>
          <p:nvPr/>
        </p:nvSpPr>
        <p:spPr>
          <a:xfrm>
            <a:off x="1974361" y="3208118"/>
            <a:ext cx="277400" cy="3796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Retângulo 111">
            <a:extLst>
              <a:ext uri="{FF2B5EF4-FFF2-40B4-BE49-F238E27FC236}">
                <a16:creationId xmlns:a16="http://schemas.microsoft.com/office/drawing/2014/main" id="{B2D997B1-5F78-4370-A064-8D31C9610F57}"/>
              </a:ext>
            </a:extLst>
          </p:cNvPr>
          <p:cNvSpPr/>
          <p:nvPr/>
        </p:nvSpPr>
        <p:spPr>
          <a:xfrm>
            <a:off x="2242349" y="3208118"/>
            <a:ext cx="355365" cy="3796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3" name="Retângulo 112">
            <a:extLst>
              <a:ext uri="{FF2B5EF4-FFF2-40B4-BE49-F238E27FC236}">
                <a16:creationId xmlns:a16="http://schemas.microsoft.com/office/drawing/2014/main" id="{73BA9815-B1F6-4805-BE52-D4AD6EFA6B62}"/>
              </a:ext>
            </a:extLst>
          </p:cNvPr>
          <p:cNvSpPr/>
          <p:nvPr/>
        </p:nvSpPr>
        <p:spPr>
          <a:xfrm>
            <a:off x="2515660" y="3208670"/>
            <a:ext cx="347681" cy="38764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4" name="Retângulo 113">
            <a:extLst>
              <a:ext uri="{FF2B5EF4-FFF2-40B4-BE49-F238E27FC236}">
                <a16:creationId xmlns:a16="http://schemas.microsoft.com/office/drawing/2014/main" id="{23A4843A-1C66-40B5-8FDD-77927130C740}"/>
              </a:ext>
            </a:extLst>
          </p:cNvPr>
          <p:cNvSpPr/>
          <p:nvPr/>
        </p:nvSpPr>
        <p:spPr>
          <a:xfrm>
            <a:off x="2788992" y="3208118"/>
            <a:ext cx="339975" cy="4179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Retângulo 114">
            <a:extLst>
              <a:ext uri="{FF2B5EF4-FFF2-40B4-BE49-F238E27FC236}">
                <a16:creationId xmlns:a16="http://schemas.microsoft.com/office/drawing/2014/main" id="{44CA41DD-A199-47A2-81D4-E56B7149F5B7}"/>
              </a:ext>
            </a:extLst>
          </p:cNvPr>
          <p:cNvSpPr/>
          <p:nvPr/>
        </p:nvSpPr>
        <p:spPr>
          <a:xfrm>
            <a:off x="3064518" y="3208117"/>
            <a:ext cx="296658" cy="4260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6" name="Retângulo 115">
            <a:extLst>
              <a:ext uri="{FF2B5EF4-FFF2-40B4-BE49-F238E27FC236}">
                <a16:creationId xmlns:a16="http://schemas.microsoft.com/office/drawing/2014/main" id="{E9C84C79-CB52-42D1-B475-DD1AD1EF1426}"/>
              </a:ext>
            </a:extLst>
          </p:cNvPr>
          <p:cNvSpPr/>
          <p:nvPr/>
        </p:nvSpPr>
        <p:spPr>
          <a:xfrm>
            <a:off x="3343255" y="3208670"/>
            <a:ext cx="296217" cy="4446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7" name="Retângulo 116">
            <a:extLst>
              <a:ext uri="{FF2B5EF4-FFF2-40B4-BE49-F238E27FC236}">
                <a16:creationId xmlns:a16="http://schemas.microsoft.com/office/drawing/2014/main" id="{FED149B1-6E3D-4AF3-9454-4619F36D1117}"/>
              </a:ext>
            </a:extLst>
          </p:cNvPr>
          <p:cNvSpPr/>
          <p:nvPr/>
        </p:nvSpPr>
        <p:spPr>
          <a:xfrm>
            <a:off x="3615749" y="3208118"/>
            <a:ext cx="302019" cy="4260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Retângulo 117">
            <a:extLst>
              <a:ext uri="{FF2B5EF4-FFF2-40B4-BE49-F238E27FC236}">
                <a16:creationId xmlns:a16="http://schemas.microsoft.com/office/drawing/2014/main" id="{62478E99-970E-4CDE-B2F5-476F0C5679E6}"/>
              </a:ext>
            </a:extLst>
          </p:cNvPr>
          <p:cNvSpPr/>
          <p:nvPr/>
        </p:nvSpPr>
        <p:spPr>
          <a:xfrm>
            <a:off x="3884924" y="3208118"/>
            <a:ext cx="360890" cy="4179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 118">
            <a:extLst>
              <a:ext uri="{FF2B5EF4-FFF2-40B4-BE49-F238E27FC236}">
                <a16:creationId xmlns:a16="http://schemas.microsoft.com/office/drawing/2014/main" id="{280567EC-3AA4-46FB-98A2-8F5FE3956869}"/>
              </a:ext>
            </a:extLst>
          </p:cNvPr>
          <p:cNvSpPr/>
          <p:nvPr/>
        </p:nvSpPr>
        <p:spPr>
          <a:xfrm>
            <a:off x="4161892" y="3208670"/>
            <a:ext cx="294358" cy="3876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 119">
            <a:extLst>
              <a:ext uri="{FF2B5EF4-FFF2-40B4-BE49-F238E27FC236}">
                <a16:creationId xmlns:a16="http://schemas.microsoft.com/office/drawing/2014/main" id="{D3FD2EDC-FF1F-4598-8EF5-0D76BC905BF0}"/>
              </a:ext>
            </a:extLst>
          </p:cNvPr>
          <p:cNvSpPr/>
          <p:nvPr/>
        </p:nvSpPr>
        <p:spPr>
          <a:xfrm>
            <a:off x="4430973" y="3208118"/>
            <a:ext cx="355064" cy="3796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Retângulo 120">
            <a:extLst>
              <a:ext uri="{FF2B5EF4-FFF2-40B4-BE49-F238E27FC236}">
                <a16:creationId xmlns:a16="http://schemas.microsoft.com/office/drawing/2014/main" id="{BDBB37BA-BA33-4E1A-9084-0BB90715BD01}"/>
              </a:ext>
            </a:extLst>
          </p:cNvPr>
          <p:cNvSpPr/>
          <p:nvPr/>
        </p:nvSpPr>
        <p:spPr>
          <a:xfrm>
            <a:off x="4707579" y="3208118"/>
            <a:ext cx="294358" cy="3796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2" name="Retângulo 121">
            <a:extLst>
              <a:ext uri="{FF2B5EF4-FFF2-40B4-BE49-F238E27FC236}">
                <a16:creationId xmlns:a16="http://schemas.microsoft.com/office/drawing/2014/main" id="{07A515FA-F149-4CEE-81E3-7DF0A31CF152}"/>
              </a:ext>
            </a:extLst>
          </p:cNvPr>
          <p:cNvSpPr/>
          <p:nvPr/>
        </p:nvSpPr>
        <p:spPr>
          <a:xfrm>
            <a:off x="4982203" y="3208266"/>
            <a:ext cx="360889" cy="4178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3" name="Retângulo 122">
            <a:extLst>
              <a:ext uri="{FF2B5EF4-FFF2-40B4-BE49-F238E27FC236}">
                <a16:creationId xmlns:a16="http://schemas.microsoft.com/office/drawing/2014/main" id="{439A7086-E6C4-4EBB-A327-FA3C6C02989E}"/>
              </a:ext>
            </a:extLst>
          </p:cNvPr>
          <p:cNvSpPr/>
          <p:nvPr/>
        </p:nvSpPr>
        <p:spPr>
          <a:xfrm>
            <a:off x="5260244" y="3207714"/>
            <a:ext cx="277400" cy="4446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4" name="Retângulo 123">
            <a:extLst>
              <a:ext uri="{FF2B5EF4-FFF2-40B4-BE49-F238E27FC236}">
                <a16:creationId xmlns:a16="http://schemas.microsoft.com/office/drawing/2014/main" id="{41DD83F7-32A7-4903-9AA4-B8947149A824}"/>
              </a:ext>
            </a:extLst>
          </p:cNvPr>
          <p:cNvSpPr/>
          <p:nvPr/>
        </p:nvSpPr>
        <p:spPr>
          <a:xfrm>
            <a:off x="5531482" y="3207715"/>
            <a:ext cx="303053" cy="486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6B4A3867-ADC1-498B-91A1-FB2B980A2411}"/>
              </a:ext>
            </a:extLst>
          </p:cNvPr>
          <p:cNvSpPr/>
          <p:nvPr/>
        </p:nvSpPr>
        <p:spPr>
          <a:xfrm>
            <a:off x="5800725" y="3208267"/>
            <a:ext cx="360837" cy="4921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6" name="Retângulo 125">
            <a:extLst>
              <a:ext uri="{FF2B5EF4-FFF2-40B4-BE49-F238E27FC236}">
                <a16:creationId xmlns:a16="http://schemas.microsoft.com/office/drawing/2014/main" id="{B6F2ECF8-4DF3-41C8-A9BF-6470A0C50848}"/>
              </a:ext>
            </a:extLst>
          </p:cNvPr>
          <p:cNvSpPr/>
          <p:nvPr/>
        </p:nvSpPr>
        <p:spPr>
          <a:xfrm>
            <a:off x="6073773" y="3207715"/>
            <a:ext cx="357738" cy="4943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7" name="Retângulo 126">
            <a:extLst>
              <a:ext uri="{FF2B5EF4-FFF2-40B4-BE49-F238E27FC236}">
                <a16:creationId xmlns:a16="http://schemas.microsoft.com/office/drawing/2014/main" id="{E27C65CE-4B61-411E-9AA2-1072FBAF245D}"/>
              </a:ext>
            </a:extLst>
          </p:cNvPr>
          <p:cNvSpPr/>
          <p:nvPr/>
        </p:nvSpPr>
        <p:spPr>
          <a:xfrm>
            <a:off x="6342568" y="3207715"/>
            <a:ext cx="422701" cy="4943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AD9AC7C5-E3FF-45E5-AB3A-B75EDD781BBF}"/>
              </a:ext>
            </a:extLst>
          </p:cNvPr>
          <p:cNvSpPr/>
          <p:nvPr/>
        </p:nvSpPr>
        <p:spPr>
          <a:xfrm>
            <a:off x="6631024" y="3208267"/>
            <a:ext cx="265870" cy="4921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F1DF1844-67C9-4A98-BAAB-FC4023DDA96F}"/>
              </a:ext>
            </a:extLst>
          </p:cNvPr>
          <p:cNvSpPr/>
          <p:nvPr/>
        </p:nvSpPr>
        <p:spPr>
          <a:xfrm>
            <a:off x="6875614" y="3207715"/>
            <a:ext cx="368149" cy="5034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0" name="Retângulo 129">
            <a:extLst>
              <a:ext uri="{FF2B5EF4-FFF2-40B4-BE49-F238E27FC236}">
                <a16:creationId xmlns:a16="http://schemas.microsoft.com/office/drawing/2014/main" id="{5EE6DA97-CC9D-4CE2-BE22-7E1957D36209}"/>
              </a:ext>
            </a:extLst>
          </p:cNvPr>
          <p:cNvSpPr/>
          <p:nvPr/>
        </p:nvSpPr>
        <p:spPr>
          <a:xfrm>
            <a:off x="7195157" y="3207715"/>
            <a:ext cx="359558" cy="486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1" name="Retângulo 130">
            <a:extLst>
              <a:ext uri="{FF2B5EF4-FFF2-40B4-BE49-F238E27FC236}">
                <a16:creationId xmlns:a16="http://schemas.microsoft.com/office/drawing/2014/main" id="{3053A98F-0516-421B-ABA1-B889BAFD58B0}"/>
              </a:ext>
            </a:extLst>
          </p:cNvPr>
          <p:cNvSpPr/>
          <p:nvPr/>
        </p:nvSpPr>
        <p:spPr>
          <a:xfrm>
            <a:off x="7446670" y="3208267"/>
            <a:ext cx="312123" cy="4942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40B5EF85-0A65-4182-B735-24EE7A1CCD56}"/>
              </a:ext>
            </a:extLst>
          </p:cNvPr>
          <p:cNvSpPr/>
          <p:nvPr/>
        </p:nvSpPr>
        <p:spPr>
          <a:xfrm>
            <a:off x="7719641" y="3207715"/>
            <a:ext cx="310242" cy="4942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6C6C861E-E0D1-4530-9170-5EF1F1ECFEB4}"/>
              </a:ext>
            </a:extLst>
          </p:cNvPr>
          <p:cNvSpPr/>
          <p:nvPr/>
        </p:nvSpPr>
        <p:spPr>
          <a:xfrm>
            <a:off x="7994906" y="3207715"/>
            <a:ext cx="271104" cy="4862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4" name="Retângulo 133">
            <a:extLst>
              <a:ext uri="{FF2B5EF4-FFF2-40B4-BE49-F238E27FC236}">
                <a16:creationId xmlns:a16="http://schemas.microsoft.com/office/drawing/2014/main" id="{5A1FBDD6-FF04-4A73-BAEB-53C539A552A3}"/>
              </a:ext>
            </a:extLst>
          </p:cNvPr>
          <p:cNvSpPr/>
          <p:nvPr/>
        </p:nvSpPr>
        <p:spPr>
          <a:xfrm>
            <a:off x="8258044" y="3206413"/>
            <a:ext cx="285106" cy="4446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5" name="Retângulo 134">
            <a:extLst>
              <a:ext uri="{FF2B5EF4-FFF2-40B4-BE49-F238E27FC236}">
                <a16:creationId xmlns:a16="http://schemas.microsoft.com/office/drawing/2014/main" id="{F402F7D9-247D-48B2-82DE-A5A31C6CA6E4}"/>
              </a:ext>
            </a:extLst>
          </p:cNvPr>
          <p:cNvSpPr/>
          <p:nvPr/>
        </p:nvSpPr>
        <p:spPr>
          <a:xfrm>
            <a:off x="8530100" y="3205860"/>
            <a:ext cx="297943" cy="4039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6" name="Retângulo 135">
            <a:extLst>
              <a:ext uri="{FF2B5EF4-FFF2-40B4-BE49-F238E27FC236}">
                <a16:creationId xmlns:a16="http://schemas.microsoft.com/office/drawing/2014/main" id="{DFCDA17C-A121-4503-B75B-1B8704575431}"/>
              </a:ext>
            </a:extLst>
          </p:cNvPr>
          <p:cNvSpPr/>
          <p:nvPr/>
        </p:nvSpPr>
        <p:spPr>
          <a:xfrm>
            <a:off x="8817296" y="3205861"/>
            <a:ext cx="296733" cy="3802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7" name="Retângulo 136">
            <a:extLst>
              <a:ext uri="{FF2B5EF4-FFF2-40B4-BE49-F238E27FC236}">
                <a16:creationId xmlns:a16="http://schemas.microsoft.com/office/drawing/2014/main" id="{DA1FF955-D7E8-4464-8F7B-AC7359DEEEE7}"/>
              </a:ext>
            </a:extLst>
          </p:cNvPr>
          <p:cNvSpPr/>
          <p:nvPr/>
        </p:nvSpPr>
        <p:spPr>
          <a:xfrm>
            <a:off x="9090129" y="3206413"/>
            <a:ext cx="296733" cy="3800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1BC25B3A-460A-4A2C-A304-ED54B3AA899C}"/>
              </a:ext>
            </a:extLst>
          </p:cNvPr>
          <p:cNvSpPr/>
          <p:nvPr/>
        </p:nvSpPr>
        <p:spPr>
          <a:xfrm>
            <a:off x="9362181" y="3205860"/>
            <a:ext cx="309635" cy="3511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9" name="Retângulo 138">
            <a:extLst>
              <a:ext uri="{FF2B5EF4-FFF2-40B4-BE49-F238E27FC236}">
                <a16:creationId xmlns:a16="http://schemas.microsoft.com/office/drawing/2014/main" id="{7D6F892B-BC4C-4A83-8E2F-398202DE0C8B}"/>
              </a:ext>
            </a:extLst>
          </p:cNvPr>
          <p:cNvSpPr/>
          <p:nvPr/>
        </p:nvSpPr>
        <p:spPr>
          <a:xfrm>
            <a:off x="9636987" y="3205861"/>
            <a:ext cx="277893" cy="3480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0" name="Retângulo 139">
            <a:extLst>
              <a:ext uri="{FF2B5EF4-FFF2-40B4-BE49-F238E27FC236}">
                <a16:creationId xmlns:a16="http://schemas.microsoft.com/office/drawing/2014/main" id="{092F15A2-1F78-4D62-80D8-438CFD297ADB}"/>
              </a:ext>
            </a:extLst>
          </p:cNvPr>
          <p:cNvSpPr/>
          <p:nvPr/>
        </p:nvSpPr>
        <p:spPr>
          <a:xfrm>
            <a:off x="9892054" y="3206413"/>
            <a:ext cx="305803" cy="25169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2" name="CaixaDeTexto 141">
            <a:extLst>
              <a:ext uri="{FF2B5EF4-FFF2-40B4-BE49-F238E27FC236}">
                <a16:creationId xmlns:a16="http://schemas.microsoft.com/office/drawing/2014/main" id="{87666F44-9995-4481-8FBD-EA0D0E05BCEA}"/>
              </a:ext>
            </a:extLst>
          </p:cNvPr>
          <p:cNvSpPr txBox="1"/>
          <p:nvPr/>
        </p:nvSpPr>
        <p:spPr>
          <a:xfrm>
            <a:off x="10199498" y="297005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tângulo 142">
                <a:extLst>
                  <a:ext uri="{FF2B5EF4-FFF2-40B4-BE49-F238E27FC236}">
                    <a16:creationId xmlns:a16="http://schemas.microsoft.com/office/drawing/2014/main" id="{EB96F396-D1A3-48E7-B07B-D01B3CC947FD}"/>
                  </a:ext>
                </a:extLst>
              </p:cNvPr>
              <p:cNvSpPr/>
              <p:nvPr/>
            </p:nvSpPr>
            <p:spPr>
              <a:xfrm>
                <a:off x="8780821" y="4791758"/>
                <a:ext cx="8315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Retângulo 142">
                <a:extLst>
                  <a:ext uri="{FF2B5EF4-FFF2-40B4-BE49-F238E27FC236}">
                    <a16:creationId xmlns:a16="http://schemas.microsoft.com/office/drawing/2014/main" id="{EB96F396-D1A3-48E7-B07B-D01B3CC94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821" y="4791758"/>
                <a:ext cx="83151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Retângulo 143">
            <a:extLst>
              <a:ext uri="{FF2B5EF4-FFF2-40B4-BE49-F238E27FC236}">
                <a16:creationId xmlns:a16="http://schemas.microsoft.com/office/drawing/2014/main" id="{7DE7611F-EB4C-48CB-B1C1-D0F1837D0077}"/>
              </a:ext>
            </a:extLst>
          </p:cNvPr>
          <p:cNvSpPr/>
          <p:nvPr/>
        </p:nvSpPr>
        <p:spPr>
          <a:xfrm>
            <a:off x="5330292" y="274962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53" name="Título 1">
            <a:extLst>
              <a:ext uri="{FF2B5EF4-FFF2-40B4-BE49-F238E27FC236}">
                <a16:creationId xmlns:a16="http://schemas.microsoft.com/office/drawing/2014/main" id="{3D4B26C7-A51D-4431-8F82-7313CB36B48D}"/>
              </a:ext>
            </a:extLst>
          </p:cNvPr>
          <p:cNvSpPr txBox="1">
            <a:spLocks/>
          </p:cNvSpPr>
          <p:nvPr/>
        </p:nvSpPr>
        <p:spPr>
          <a:xfrm>
            <a:off x="10193184" y="1252793"/>
            <a:ext cx="2111261" cy="16076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...através de um processo matemático (</a:t>
            </a:r>
            <a:r>
              <a:rPr lang="pt-BR" sz="2400" b="1" dirty="0"/>
              <a:t>PESADO</a:t>
            </a:r>
            <a:r>
              <a:rPr lang="pt-BR" sz="2400" dirty="0"/>
              <a:t>)!</a:t>
            </a:r>
          </a:p>
        </p:txBody>
      </p:sp>
    </p:spTree>
    <p:extLst>
      <p:ext uri="{BB962C8B-B14F-4D97-AF65-F5344CB8AC3E}">
        <p14:creationId xmlns:p14="http://schemas.microsoft.com/office/powerpoint/2010/main" val="19725547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1924E65-29CD-4BB8-B2CD-AE4C546B1FD1}"/>
              </a:ext>
            </a:extLst>
          </p:cNvPr>
          <p:cNvCxnSpPr>
            <a:cxnSpLocks/>
          </p:cNvCxnSpPr>
          <p:nvPr/>
        </p:nvCxnSpPr>
        <p:spPr>
          <a:xfrm>
            <a:off x="838200" y="3144383"/>
            <a:ext cx="0" cy="325136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7EC64C03-32B6-470A-ADFF-BAF6710DDD0C}"/>
              </a:ext>
            </a:extLst>
          </p:cNvPr>
          <p:cNvCxnSpPr>
            <a:cxnSpLocks/>
          </p:cNvCxnSpPr>
          <p:nvPr/>
        </p:nvCxnSpPr>
        <p:spPr>
          <a:xfrm flipV="1">
            <a:off x="838200" y="3105834"/>
            <a:ext cx="9557825" cy="38549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6BF9FB-BBC3-49D1-92F3-4ED00A0A03CE}"/>
              </a:ext>
            </a:extLst>
          </p:cNvPr>
          <p:cNvSpPr txBox="1"/>
          <p:nvPr/>
        </p:nvSpPr>
        <p:spPr>
          <a:xfrm>
            <a:off x="470792" y="6072579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z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23D543C-6491-4A8C-A5E4-2ACD38E7A072}"/>
              </a:ext>
            </a:extLst>
          </p:cNvPr>
          <p:cNvSpPr txBox="1"/>
          <p:nvPr/>
        </p:nvSpPr>
        <p:spPr>
          <a:xfrm>
            <a:off x="121950" y="86956"/>
            <a:ext cx="31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Bacia sedimentar 2D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22C0784-6C86-47B4-82C6-C3170008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A5CF5-DD80-4FB2-8D05-C9155122F025}" type="slidenum">
              <a:rPr lang="pt-BR" smtClean="0"/>
              <a:t>99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/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3BEDF37B-B456-4418-B300-7DF968287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91" y="692017"/>
                <a:ext cx="504818" cy="400110"/>
              </a:xfrm>
              <a:prstGeom prst="rect">
                <a:avLst/>
              </a:prstGeom>
              <a:blipFill>
                <a:blip r:embed="rId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ítulo 1">
            <a:extLst>
              <a:ext uri="{FF2B5EF4-FFF2-40B4-BE49-F238E27FC236}">
                <a16:creationId xmlns:a16="http://schemas.microsoft.com/office/drawing/2014/main" id="{25D62001-3C8D-40C6-951D-3F6DC6058951}"/>
              </a:ext>
            </a:extLst>
          </p:cNvPr>
          <p:cNvSpPr txBox="1">
            <a:spLocks/>
          </p:cNvSpPr>
          <p:nvPr/>
        </p:nvSpPr>
        <p:spPr>
          <a:xfrm>
            <a:off x="8435739" y="4463166"/>
            <a:ext cx="3340999" cy="1038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400" dirty="0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62D5536-C93A-4C5D-B434-2C193F712700}"/>
              </a:ext>
            </a:extLst>
          </p:cNvPr>
          <p:cNvCxnSpPr>
            <a:cxnSpLocks/>
          </p:cNvCxnSpPr>
          <p:nvPr/>
        </p:nvCxnSpPr>
        <p:spPr>
          <a:xfrm>
            <a:off x="838200" y="1086328"/>
            <a:ext cx="0" cy="173034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2E66DAC-FCD6-4A9F-B133-BA8BD97250CF}"/>
              </a:ext>
            </a:extLst>
          </p:cNvPr>
          <p:cNvCxnSpPr>
            <a:cxnSpLocks/>
          </p:cNvCxnSpPr>
          <p:nvPr/>
        </p:nvCxnSpPr>
        <p:spPr>
          <a:xfrm flipH="1">
            <a:off x="829916" y="2816654"/>
            <a:ext cx="9369572" cy="621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B8FA6065-A595-4CD5-B7CB-05CDAB330DEC}"/>
              </a:ext>
            </a:extLst>
          </p:cNvPr>
          <p:cNvSpPr/>
          <p:nvPr/>
        </p:nvSpPr>
        <p:spPr>
          <a:xfrm>
            <a:off x="900244" y="3182933"/>
            <a:ext cx="9299233" cy="2010620"/>
          </a:xfrm>
          <a:custGeom>
            <a:avLst/>
            <a:gdLst>
              <a:gd name="connsiteX0" fmla="*/ 0 w 9256542"/>
              <a:gd name="connsiteY0" fmla="*/ 28135 h 1645920"/>
              <a:gd name="connsiteX1" fmla="*/ 422031 w 9256542"/>
              <a:gd name="connsiteY1" fmla="*/ 590843 h 1645920"/>
              <a:gd name="connsiteX2" fmla="*/ 998806 w 9256542"/>
              <a:gd name="connsiteY2" fmla="*/ 1111348 h 1645920"/>
              <a:gd name="connsiteX3" fmla="*/ 2616591 w 9256542"/>
              <a:gd name="connsiteY3" fmla="*/ 1491175 h 1645920"/>
              <a:gd name="connsiteX4" fmla="*/ 3756074 w 9256542"/>
              <a:gd name="connsiteY4" fmla="*/ 1195754 h 1645920"/>
              <a:gd name="connsiteX5" fmla="*/ 5064369 w 9256542"/>
              <a:gd name="connsiteY5" fmla="*/ 1645920 h 1645920"/>
              <a:gd name="connsiteX6" fmla="*/ 6358597 w 9256542"/>
              <a:gd name="connsiteY6" fmla="*/ 1645920 h 1645920"/>
              <a:gd name="connsiteX7" fmla="*/ 6625883 w 9256542"/>
              <a:gd name="connsiteY7" fmla="*/ 1645920 h 1645920"/>
              <a:gd name="connsiteX8" fmla="*/ 7287065 w 9256542"/>
              <a:gd name="connsiteY8" fmla="*/ 1617784 h 1645920"/>
              <a:gd name="connsiteX9" fmla="*/ 7455877 w 9256542"/>
              <a:gd name="connsiteY9" fmla="*/ 1448972 h 1645920"/>
              <a:gd name="connsiteX10" fmla="*/ 7990449 w 9256542"/>
              <a:gd name="connsiteY10" fmla="*/ 1252024 h 1645920"/>
              <a:gd name="connsiteX11" fmla="*/ 8229600 w 9256542"/>
              <a:gd name="connsiteY11" fmla="*/ 1252024 h 1645920"/>
              <a:gd name="connsiteX12" fmla="*/ 8721969 w 9256542"/>
              <a:gd name="connsiteY12" fmla="*/ 1111348 h 1645920"/>
              <a:gd name="connsiteX13" fmla="*/ 9073662 w 9256542"/>
              <a:gd name="connsiteY13" fmla="*/ 815926 h 1645920"/>
              <a:gd name="connsiteX14" fmla="*/ 9256542 w 9256542"/>
              <a:gd name="connsiteY14" fmla="*/ 0 h 1645920"/>
              <a:gd name="connsiteX15" fmla="*/ 0 w 9256542"/>
              <a:gd name="connsiteY15" fmla="*/ 28135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256542" h="1645920">
                <a:moveTo>
                  <a:pt x="0" y="28135"/>
                </a:moveTo>
                <a:lnTo>
                  <a:pt x="422031" y="590843"/>
                </a:lnTo>
                <a:lnTo>
                  <a:pt x="998806" y="1111348"/>
                </a:lnTo>
                <a:lnTo>
                  <a:pt x="2616591" y="1491175"/>
                </a:lnTo>
                <a:lnTo>
                  <a:pt x="3756074" y="1195754"/>
                </a:lnTo>
                <a:lnTo>
                  <a:pt x="5064369" y="1645920"/>
                </a:lnTo>
                <a:lnTo>
                  <a:pt x="6358597" y="1645920"/>
                </a:lnTo>
                <a:lnTo>
                  <a:pt x="6625883" y="1645920"/>
                </a:lnTo>
                <a:lnTo>
                  <a:pt x="7287065" y="1617784"/>
                </a:lnTo>
                <a:cubicBezTo>
                  <a:pt x="7405310" y="1482646"/>
                  <a:pt x="7346614" y="1536382"/>
                  <a:pt x="7455877" y="1448972"/>
                </a:cubicBezTo>
                <a:lnTo>
                  <a:pt x="7990449" y="1252024"/>
                </a:lnTo>
                <a:lnTo>
                  <a:pt x="8229600" y="1252024"/>
                </a:lnTo>
                <a:lnTo>
                  <a:pt x="8721969" y="1111348"/>
                </a:lnTo>
                <a:lnTo>
                  <a:pt x="9073662" y="815926"/>
                </a:lnTo>
                <a:lnTo>
                  <a:pt x="9256542" y="0"/>
                </a:lnTo>
                <a:lnTo>
                  <a:pt x="0" y="2813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276E1E9-B231-4502-946E-AF72187E3F82}"/>
              </a:ext>
            </a:extLst>
          </p:cNvPr>
          <p:cNvSpPr/>
          <p:nvPr/>
        </p:nvSpPr>
        <p:spPr>
          <a:xfrm>
            <a:off x="337473" y="1531312"/>
            <a:ext cx="492443" cy="642163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pt-BR" sz="2000" dirty="0" err="1"/>
              <a:t>mGal</a:t>
            </a:r>
            <a:endParaRPr lang="pt-BR" sz="2000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30D7BA-0E3C-45AD-A45A-C7483E79A153}"/>
              </a:ext>
            </a:extLst>
          </p:cNvPr>
          <p:cNvSpPr/>
          <p:nvPr/>
        </p:nvSpPr>
        <p:spPr>
          <a:xfrm>
            <a:off x="5330292" y="2749624"/>
            <a:ext cx="924612" cy="400110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pt-BR" sz="2000" dirty="0"/>
              <a:t>metros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9A4EE9AB-E683-4F9F-A786-8DAA362F0339}"/>
              </a:ext>
            </a:extLst>
          </p:cNvPr>
          <p:cNvSpPr/>
          <p:nvPr/>
        </p:nvSpPr>
        <p:spPr>
          <a:xfrm>
            <a:off x="856343" y="1349829"/>
            <a:ext cx="9187582" cy="1378857"/>
          </a:xfrm>
          <a:custGeom>
            <a:avLst/>
            <a:gdLst>
              <a:gd name="connsiteX0" fmla="*/ 0 w 9187582"/>
              <a:gd name="connsiteY0" fmla="*/ 116114 h 1378857"/>
              <a:gd name="connsiteX1" fmla="*/ 72571 w 9187582"/>
              <a:gd name="connsiteY1" fmla="*/ 174171 h 1378857"/>
              <a:gd name="connsiteX2" fmla="*/ 159657 w 9187582"/>
              <a:gd name="connsiteY2" fmla="*/ 261257 h 1378857"/>
              <a:gd name="connsiteX3" fmla="*/ 232228 w 9187582"/>
              <a:gd name="connsiteY3" fmla="*/ 362857 h 1378857"/>
              <a:gd name="connsiteX4" fmla="*/ 246743 w 9187582"/>
              <a:gd name="connsiteY4" fmla="*/ 435428 h 1378857"/>
              <a:gd name="connsiteX5" fmla="*/ 261257 w 9187582"/>
              <a:gd name="connsiteY5" fmla="*/ 478971 h 1378857"/>
              <a:gd name="connsiteX6" fmla="*/ 333828 w 9187582"/>
              <a:gd name="connsiteY6" fmla="*/ 595085 h 1378857"/>
              <a:gd name="connsiteX7" fmla="*/ 362857 w 9187582"/>
              <a:gd name="connsiteY7" fmla="*/ 682171 h 1378857"/>
              <a:gd name="connsiteX8" fmla="*/ 508000 w 9187582"/>
              <a:gd name="connsiteY8" fmla="*/ 769257 h 1378857"/>
              <a:gd name="connsiteX9" fmla="*/ 537028 w 9187582"/>
              <a:gd name="connsiteY9" fmla="*/ 812800 h 1378857"/>
              <a:gd name="connsiteX10" fmla="*/ 624114 w 9187582"/>
              <a:gd name="connsiteY10" fmla="*/ 885371 h 1378857"/>
              <a:gd name="connsiteX11" fmla="*/ 696686 w 9187582"/>
              <a:gd name="connsiteY11" fmla="*/ 957942 h 1378857"/>
              <a:gd name="connsiteX12" fmla="*/ 798286 w 9187582"/>
              <a:gd name="connsiteY12" fmla="*/ 1059542 h 1378857"/>
              <a:gd name="connsiteX13" fmla="*/ 1161143 w 9187582"/>
              <a:gd name="connsiteY13" fmla="*/ 1103085 h 1378857"/>
              <a:gd name="connsiteX14" fmla="*/ 1262743 w 9187582"/>
              <a:gd name="connsiteY14" fmla="*/ 1161142 h 1378857"/>
              <a:gd name="connsiteX15" fmla="*/ 1349828 w 9187582"/>
              <a:gd name="connsiteY15" fmla="*/ 1219200 h 1378857"/>
              <a:gd name="connsiteX16" fmla="*/ 1422400 w 9187582"/>
              <a:gd name="connsiteY16" fmla="*/ 1233714 h 1378857"/>
              <a:gd name="connsiteX17" fmla="*/ 1553028 w 9187582"/>
              <a:gd name="connsiteY17" fmla="*/ 1262742 h 1378857"/>
              <a:gd name="connsiteX18" fmla="*/ 1727200 w 9187582"/>
              <a:gd name="connsiteY18" fmla="*/ 1277257 h 1378857"/>
              <a:gd name="connsiteX19" fmla="*/ 1828800 w 9187582"/>
              <a:gd name="connsiteY19" fmla="*/ 1335314 h 1378857"/>
              <a:gd name="connsiteX20" fmla="*/ 1886857 w 9187582"/>
              <a:gd name="connsiteY20" fmla="*/ 1364342 h 1378857"/>
              <a:gd name="connsiteX21" fmla="*/ 2119086 w 9187582"/>
              <a:gd name="connsiteY21" fmla="*/ 1320800 h 1378857"/>
              <a:gd name="connsiteX22" fmla="*/ 2670628 w 9187582"/>
              <a:gd name="connsiteY22" fmla="*/ 1262742 h 1378857"/>
              <a:gd name="connsiteX23" fmla="*/ 2801257 w 9187582"/>
              <a:gd name="connsiteY23" fmla="*/ 1175657 h 1378857"/>
              <a:gd name="connsiteX24" fmla="*/ 2859314 w 9187582"/>
              <a:gd name="connsiteY24" fmla="*/ 1132114 h 1378857"/>
              <a:gd name="connsiteX25" fmla="*/ 2902857 w 9187582"/>
              <a:gd name="connsiteY25" fmla="*/ 1117600 h 1378857"/>
              <a:gd name="connsiteX26" fmla="*/ 2960914 w 9187582"/>
              <a:gd name="connsiteY26" fmla="*/ 1088571 h 1378857"/>
              <a:gd name="connsiteX27" fmla="*/ 3004457 w 9187582"/>
              <a:gd name="connsiteY27" fmla="*/ 1074057 h 1378857"/>
              <a:gd name="connsiteX28" fmla="*/ 3062514 w 9187582"/>
              <a:gd name="connsiteY28" fmla="*/ 1045028 h 1378857"/>
              <a:gd name="connsiteX29" fmla="*/ 3164114 w 9187582"/>
              <a:gd name="connsiteY29" fmla="*/ 1001485 h 1378857"/>
              <a:gd name="connsiteX30" fmla="*/ 3193143 w 9187582"/>
              <a:gd name="connsiteY30" fmla="*/ 943428 h 1378857"/>
              <a:gd name="connsiteX31" fmla="*/ 3265714 w 9187582"/>
              <a:gd name="connsiteY31" fmla="*/ 928914 h 1378857"/>
              <a:gd name="connsiteX32" fmla="*/ 3309257 w 9187582"/>
              <a:gd name="connsiteY32" fmla="*/ 914400 h 1378857"/>
              <a:gd name="connsiteX33" fmla="*/ 3425371 w 9187582"/>
              <a:gd name="connsiteY33" fmla="*/ 928914 h 1378857"/>
              <a:gd name="connsiteX34" fmla="*/ 3483428 w 9187582"/>
              <a:gd name="connsiteY34" fmla="*/ 957942 h 1378857"/>
              <a:gd name="connsiteX35" fmla="*/ 3556000 w 9187582"/>
              <a:gd name="connsiteY35" fmla="*/ 986971 h 1378857"/>
              <a:gd name="connsiteX36" fmla="*/ 3657600 w 9187582"/>
              <a:gd name="connsiteY36" fmla="*/ 1016000 h 1378857"/>
              <a:gd name="connsiteX37" fmla="*/ 3846286 w 9187582"/>
              <a:gd name="connsiteY37" fmla="*/ 1074057 h 1378857"/>
              <a:gd name="connsiteX38" fmla="*/ 3904343 w 9187582"/>
              <a:gd name="connsiteY38" fmla="*/ 1117600 h 1378857"/>
              <a:gd name="connsiteX39" fmla="*/ 4005943 w 9187582"/>
              <a:gd name="connsiteY39" fmla="*/ 1132114 h 1378857"/>
              <a:gd name="connsiteX40" fmla="*/ 4499428 w 9187582"/>
              <a:gd name="connsiteY40" fmla="*/ 1161142 h 1378857"/>
              <a:gd name="connsiteX41" fmla="*/ 4673600 w 9187582"/>
              <a:gd name="connsiteY41" fmla="*/ 1335314 h 1378857"/>
              <a:gd name="connsiteX42" fmla="*/ 4818743 w 9187582"/>
              <a:gd name="connsiteY42" fmla="*/ 1378857 h 1378857"/>
              <a:gd name="connsiteX43" fmla="*/ 5355771 w 9187582"/>
              <a:gd name="connsiteY43" fmla="*/ 1349828 h 1378857"/>
              <a:gd name="connsiteX44" fmla="*/ 5442857 w 9187582"/>
              <a:gd name="connsiteY44" fmla="*/ 1335314 h 1378857"/>
              <a:gd name="connsiteX45" fmla="*/ 5544457 w 9187582"/>
              <a:gd name="connsiteY45" fmla="*/ 1277257 h 1378857"/>
              <a:gd name="connsiteX46" fmla="*/ 6168571 w 9187582"/>
              <a:gd name="connsiteY46" fmla="*/ 1248228 h 1378857"/>
              <a:gd name="connsiteX47" fmla="*/ 6241143 w 9187582"/>
              <a:gd name="connsiteY47" fmla="*/ 1204685 h 1378857"/>
              <a:gd name="connsiteX48" fmla="*/ 6371771 w 9187582"/>
              <a:gd name="connsiteY48" fmla="*/ 1175657 h 1378857"/>
              <a:gd name="connsiteX49" fmla="*/ 6473371 w 9187582"/>
              <a:gd name="connsiteY49" fmla="*/ 1161142 h 1378857"/>
              <a:gd name="connsiteX50" fmla="*/ 6705600 w 9187582"/>
              <a:gd name="connsiteY50" fmla="*/ 1161142 h 1378857"/>
              <a:gd name="connsiteX51" fmla="*/ 7199086 w 9187582"/>
              <a:gd name="connsiteY51" fmla="*/ 1132114 h 1378857"/>
              <a:gd name="connsiteX52" fmla="*/ 7286171 w 9187582"/>
              <a:gd name="connsiteY52" fmla="*/ 1030514 h 1378857"/>
              <a:gd name="connsiteX53" fmla="*/ 7344228 w 9187582"/>
              <a:gd name="connsiteY53" fmla="*/ 943428 h 1378857"/>
              <a:gd name="connsiteX54" fmla="*/ 7707086 w 9187582"/>
              <a:gd name="connsiteY54" fmla="*/ 899885 h 1378857"/>
              <a:gd name="connsiteX55" fmla="*/ 7982857 w 9187582"/>
              <a:gd name="connsiteY55" fmla="*/ 725714 h 1378857"/>
              <a:gd name="connsiteX56" fmla="*/ 8026400 w 9187582"/>
              <a:gd name="connsiteY56" fmla="*/ 696685 h 1378857"/>
              <a:gd name="connsiteX57" fmla="*/ 8128000 w 9187582"/>
              <a:gd name="connsiteY57" fmla="*/ 667657 h 1378857"/>
              <a:gd name="connsiteX58" fmla="*/ 8302171 w 9187582"/>
              <a:gd name="connsiteY58" fmla="*/ 595085 h 1378857"/>
              <a:gd name="connsiteX59" fmla="*/ 8374743 w 9187582"/>
              <a:gd name="connsiteY59" fmla="*/ 551542 h 1378857"/>
              <a:gd name="connsiteX60" fmla="*/ 8476343 w 9187582"/>
              <a:gd name="connsiteY60" fmla="*/ 493485 h 1378857"/>
              <a:gd name="connsiteX61" fmla="*/ 8548914 w 9187582"/>
              <a:gd name="connsiteY61" fmla="*/ 435428 h 1378857"/>
              <a:gd name="connsiteX62" fmla="*/ 8781143 w 9187582"/>
              <a:gd name="connsiteY62" fmla="*/ 420914 h 1378857"/>
              <a:gd name="connsiteX63" fmla="*/ 8853714 w 9187582"/>
              <a:gd name="connsiteY63" fmla="*/ 406400 h 1378857"/>
              <a:gd name="connsiteX64" fmla="*/ 8897257 w 9187582"/>
              <a:gd name="connsiteY64" fmla="*/ 333828 h 1378857"/>
              <a:gd name="connsiteX65" fmla="*/ 8969828 w 9187582"/>
              <a:gd name="connsiteY65" fmla="*/ 246742 h 1378857"/>
              <a:gd name="connsiteX66" fmla="*/ 9027886 w 9187582"/>
              <a:gd name="connsiteY66" fmla="*/ 159657 h 1378857"/>
              <a:gd name="connsiteX67" fmla="*/ 9173028 w 9187582"/>
              <a:gd name="connsiteY67" fmla="*/ 58057 h 1378857"/>
              <a:gd name="connsiteX68" fmla="*/ 9187543 w 9187582"/>
              <a:gd name="connsiteY68" fmla="*/ 0 h 137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87582" h="1378857">
                <a:moveTo>
                  <a:pt x="0" y="116114"/>
                </a:moveTo>
                <a:cubicBezTo>
                  <a:pt x="24190" y="135466"/>
                  <a:pt x="49649" y="153332"/>
                  <a:pt x="72571" y="174171"/>
                </a:cubicBezTo>
                <a:cubicBezTo>
                  <a:pt x="102948" y="201786"/>
                  <a:pt x="159657" y="261257"/>
                  <a:pt x="159657" y="261257"/>
                </a:cubicBezTo>
                <a:cubicBezTo>
                  <a:pt x="208491" y="407763"/>
                  <a:pt x="117441" y="156242"/>
                  <a:pt x="232228" y="362857"/>
                </a:cubicBezTo>
                <a:cubicBezTo>
                  <a:pt x="244209" y="384422"/>
                  <a:pt x="240760" y="411495"/>
                  <a:pt x="246743" y="435428"/>
                </a:cubicBezTo>
                <a:cubicBezTo>
                  <a:pt x="250454" y="450271"/>
                  <a:pt x="254415" y="465287"/>
                  <a:pt x="261257" y="478971"/>
                </a:cubicBezTo>
                <a:cubicBezTo>
                  <a:pt x="331035" y="618527"/>
                  <a:pt x="240719" y="390245"/>
                  <a:pt x="333828" y="595085"/>
                </a:cubicBezTo>
                <a:cubicBezTo>
                  <a:pt x="346490" y="622941"/>
                  <a:pt x="343742" y="658277"/>
                  <a:pt x="362857" y="682171"/>
                </a:cubicBezTo>
                <a:cubicBezTo>
                  <a:pt x="386209" y="711361"/>
                  <a:pt x="469429" y="749971"/>
                  <a:pt x="508000" y="769257"/>
                </a:cubicBezTo>
                <a:cubicBezTo>
                  <a:pt x="517676" y="783771"/>
                  <a:pt x="525861" y="799399"/>
                  <a:pt x="537028" y="812800"/>
                </a:cubicBezTo>
                <a:cubicBezTo>
                  <a:pt x="571949" y="854705"/>
                  <a:pt x="581302" y="856830"/>
                  <a:pt x="624114" y="885371"/>
                </a:cubicBezTo>
                <a:cubicBezTo>
                  <a:pt x="701530" y="1001494"/>
                  <a:pt x="599918" y="861173"/>
                  <a:pt x="696686" y="957942"/>
                </a:cubicBezTo>
                <a:cubicBezTo>
                  <a:pt x="733635" y="994891"/>
                  <a:pt x="741982" y="1041947"/>
                  <a:pt x="798286" y="1059542"/>
                </a:cubicBezTo>
                <a:cubicBezTo>
                  <a:pt x="888346" y="1087685"/>
                  <a:pt x="1070607" y="1096121"/>
                  <a:pt x="1161143" y="1103085"/>
                </a:cubicBezTo>
                <a:cubicBezTo>
                  <a:pt x="1351601" y="1245929"/>
                  <a:pt x="1120254" y="1081980"/>
                  <a:pt x="1262743" y="1161142"/>
                </a:cubicBezTo>
                <a:cubicBezTo>
                  <a:pt x="1293240" y="1178085"/>
                  <a:pt x="1315618" y="1212358"/>
                  <a:pt x="1349828" y="1219200"/>
                </a:cubicBezTo>
                <a:cubicBezTo>
                  <a:pt x="1374019" y="1224038"/>
                  <a:pt x="1398318" y="1228363"/>
                  <a:pt x="1422400" y="1233714"/>
                </a:cubicBezTo>
                <a:cubicBezTo>
                  <a:pt x="1467502" y="1243736"/>
                  <a:pt x="1506515" y="1257270"/>
                  <a:pt x="1553028" y="1262742"/>
                </a:cubicBezTo>
                <a:cubicBezTo>
                  <a:pt x="1610888" y="1269549"/>
                  <a:pt x="1669143" y="1272419"/>
                  <a:pt x="1727200" y="1277257"/>
                </a:cubicBezTo>
                <a:cubicBezTo>
                  <a:pt x="1902642" y="1364976"/>
                  <a:pt x="1685194" y="1253254"/>
                  <a:pt x="1828800" y="1335314"/>
                </a:cubicBezTo>
                <a:cubicBezTo>
                  <a:pt x="1847586" y="1346049"/>
                  <a:pt x="1867505" y="1354666"/>
                  <a:pt x="1886857" y="1364342"/>
                </a:cubicBezTo>
                <a:cubicBezTo>
                  <a:pt x="1964267" y="1349828"/>
                  <a:pt x="2041272" y="1332958"/>
                  <a:pt x="2119086" y="1320800"/>
                </a:cubicBezTo>
                <a:cubicBezTo>
                  <a:pt x="2295590" y="1293221"/>
                  <a:pt x="2495257" y="1278685"/>
                  <a:pt x="2670628" y="1262742"/>
                </a:cubicBezTo>
                <a:cubicBezTo>
                  <a:pt x="2815292" y="1154248"/>
                  <a:pt x="2633264" y="1287653"/>
                  <a:pt x="2801257" y="1175657"/>
                </a:cubicBezTo>
                <a:cubicBezTo>
                  <a:pt x="2821385" y="1162238"/>
                  <a:pt x="2838311" y="1144116"/>
                  <a:pt x="2859314" y="1132114"/>
                </a:cubicBezTo>
                <a:cubicBezTo>
                  <a:pt x="2872598" y="1124523"/>
                  <a:pt x="2888795" y="1123627"/>
                  <a:pt x="2902857" y="1117600"/>
                </a:cubicBezTo>
                <a:cubicBezTo>
                  <a:pt x="2922744" y="1109077"/>
                  <a:pt x="2941027" y="1097094"/>
                  <a:pt x="2960914" y="1088571"/>
                </a:cubicBezTo>
                <a:cubicBezTo>
                  <a:pt x="2974976" y="1082544"/>
                  <a:pt x="2990395" y="1080084"/>
                  <a:pt x="3004457" y="1074057"/>
                </a:cubicBezTo>
                <a:cubicBezTo>
                  <a:pt x="3024344" y="1065534"/>
                  <a:pt x="3042817" y="1053981"/>
                  <a:pt x="3062514" y="1045028"/>
                </a:cubicBezTo>
                <a:cubicBezTo>
                  <a:pt x="3096057" y="1029781"/>
                  <a:pt x="3130247" y="1015999"/>
                  <a:pt x="3164114" y="1001485"/>
                </a:cubicBezTo>
                <a:cubicBezTo>
                  <a:pt x="3173790" y="982133"/>
                  <a:pt x="3175537" y="956004"/>
                  <a:pt x="3193143" y="943428"/>
                </a:cubicBezTo>
                <a:cubicBezTo>
                  <a:pt x="3213217" y="929089"/>
                  <a:pt x="3241781" y="934897"/>
                  <a:pt x="3265714" y="928914"/>
                </a:cubicBezTo>
                <a:cubicBezTo>
                  <a:pt x="3280557" y="925203"/>
                  <a:pt x="3294743" y="919238"/>
                  <a:pt x="3309257" y="914400"/>
                </a:cubicBezTo>
                <a:cubicBezTo>
                  <a:pt x="3347962" y="919238"/>
                  <a:pt x="3387530" y="919454"/>
                  <a:pt x="3425371" y="928914"/>
                </a:cubicBezTo>
                <a:cubicBezTo>
                  <a:pt x="3446362" y="934162"/>
                  <a:pt x="3463656" y="949155"/>
                  <a:pt x="3483428" y="957942"/>
                </a:cubicBezTo>
                <a:cubicBezTo>
                  <a:pt x="3507237" y="968524"/>
                  <a:pt x="3531283" y="978732"/>
                  <a:pt x="3556000" y="986971"/>
                </a:cubicBezTo>
                <a:cubicBezTo>
                  <a:pt x="3589414" y="998109"/>
                  <a:pt x="3623567" y="1006925"/>
                  <a:pt x="3657600" y="1016000"/>
                </a:cubicBezTo>
                <a:cubicBezTo>
                  <a:pt x="3716770" y="1031779"/>
                  <a:pt x="3790366" y="1042990"/>
                  <a:pt x="3846286" y="1074057"/>
                </a:cubicBezTo>
                <a:cubicBezTo>
                  <a:pt x="3867432" y="1085805"/>
                  <a:pt x="3881609" y="1109333"/>
                  <a:pt x="3904343" y="1117600"/>
                </a:cubicBezTo>
                <a:cubicBezTo>
                  <a:pt x="3936494" y="1129291"/>
                  <a:pt x="3971824" y="1129618"/>
                  <a:pt x="4005943" y="1132114"/>
                </a:cubicBezTo>
                <a:cubicBezTo>
                  <a:pt x="4170283" y="1144139"/>
                  <a:pt x="4334933" y="1151466"/>
                  <a:pt x="4499428" y="1161142"/>
                </a:cubicBezTo>
                <a:cubicBezTo>
                  <a:pt x="4727905" y="1298227"/>
                  <a:pt x="4342321" y="1055002"/>
                  <a:pt x="4673600" y="1335314"/>
                </a:cubicBezTo>
                <a:cubicBezTo>
                  <a:pt x="4688415" y="1347850"/>
                  <a:pt x="4790453" y="1371784"/>
                  <a:pt x="4818743" y="1378857"/>
                </a:cubicBezTo>
                <a:lnTo>
                  <a:pt x="5355771" y="1349828"/>
                </a:lnTo>
                <a:cubicBezTo>
                  <a:pt x="5385129" y="1347780"/>
                  <a:pt x="5415389" y="1345878"/>
                  <a:pt x="5442857" y="1335314"/>
                </a:cubicBezTo>
                <a:cubicBezTo>
                  <a:pt x="5479263" y="1321312"/>
                  <a:pt x="5505729" y="1281904"/>
                  <a:pt x="5544457" y="1277257"/>
                </a:cubicBezTo>
                <a:cubicBezTo>
                  <a:pt x="5751236" y="1252443"/>
                  <a:pt x="5960533" y="1257904"/>
                  <a:pt x="6168571" y="1248228"/>
                </a:cubicBezTo>
                <a:cubicBezTo>
                  <a:pt x="6192762" y="1233714"/>
                  <a:pt x="6215910" y="1217301"/>
                  <a:pt x="6241143" y="1204685"/>
                </a:cubicBezTo>
                <a:cubicBezTo>
                  <a:pt x="6276229" y="1187142"/>
                  <a:pt x="6339564" y="1180612"/>
                  <a:pt x="6371771" y="1175657"/>
                </a:cubicBezTo>
                <a:cubicBezTo>
                  <a:pt x="6405584" y="1170455"/>
                  <a:pt x="6439504" y="1165980"/>
                  <a:pt x="6473371" y="1161142"/>
                </a:cubicBezTo>
                <a:cubicBezTo>
                  <a:pt x="6592323" y="1121492"/>
                  <a:pt x="6437482" y="1166847"/>
                  <a:pt x="6705600" y="1161142"/>
                </a:cubicBezTo>
                <a:cubicBezTo>
                  <a:pt x="6870342" y="1157637"/>
                  <a:pt x="7034591" y="1141790"/>
                  <a:pt x="7199086" y="1132114"/>
                </a:cubicBezTo>
                <a:cubicBezTo>
                  <a:pt x="7249199" y="1082000"/>
                  <a:pt x="7242727" y="1092577"/>
                  <a:pt x="7286171" y="1030514"/>
                </a:cubicBezTo>
                <a:cubicBezTo>
                  <a:pt x="7306178" y="1001933"/>
                  <a:pt x="7310908" y="953769"/>
                  <a:pt x="7344228" y="943428"/>
                </a:cubicBezTo>
                <a:cubicBezTo>
                  <a:pt x="7460574" y="907320"/>
                  <a:pt x="7586133" y="914399"/>
                  <a:pt x="7707086" y="899885"/>
                </a:cubicBezTo>
                <a:cubicBezTo>
                  <a:pt x="7968264" y="709938"/>
                  <a:pt x="7764139" y="845015"/>
                  <a:pt x="7982857" y="725714"/>
                </a:cubicBezTo>
                <a:cubicBezTo>
                  <a:pt x="7998171" y="717361"/>
                  <a:pt x="8010798" y="704486"/>
                  <a:pt x="8026400" y="696685"/>
                </a:cubicBezTo>
                <a:cubicBezTo>
                  <a:pt x="8061488" y="679141"/>
                  <a:pt x="8090799" y="681608"/>
                  <a:pt x="8128000" y="667657"/>
                </a:cubicBezTo>
                <a:cubicBezTo>
                  <a:pt x="8186891" y="645573"/>
                  <a:pt x="8248239" y="627444"/>
                  <a:pt x="8302171" y="595085"/>
                </a:cubicBezTo>
                <a:cubicBezTo>
                  <a:pt x="8326362" y="580571"/>
                  <a:pt x="8350082" y="565242"/>
                  <a:pt x="8374743" y="551542"/>
                </a:cubicBezTo>
                <a:cubicBezTo>
                  <a:pt x="8436736" y="517102"/>
                  <a:pt x="8424204" y="532590"/>
                  <a:pt x="8476343" y="493485"/>
                </a:cubicBezTo>
                <a:cubicBezTo>
                  <a:pt x="8501126" y="474898"/>
                  <a:pt x="8518778" y="442603"/>
                  <a:pt x="8548914" y="435428"/>
                </a:cubicBezTo>
                <a:cubicBezTo>
                  <a:pt x="8624366" y="417463"/>
                  <a:pt x="8703733" y="425752"/>
                  <a:pt x="8781143" y="420914"/>
                </a:cubicBezTo>
                <a:cubicBezTo>
                  <a:pt x="8805333" y="416076"/>
                  <a:pt x="8833979" y="421202"/>
                  <a:pt x="8853714" y="406400"/>
                </a:cubicBezTo>
                <a:cubicBezTo>
                  <a:pt x="8876283" y="389473"/>
                  <a:pt x="8882305" y="357751"/>
                  <a:pt x="8897257" y="333828"/>
                </a:cubicBezTo>
                <a:cubicBezTo>
                  <a:pt x="8967976" y="220678"/>
                  <a:pt x="8878293" y="364429"/>
                  <a:pt x="8969828" y="246742"/>
                </a:cubicBezTo>
                <a:cubicBezTo>
                  <a:pt x="8991247" y="219203"/>
                  <a:pt x="8999976" y="180590"/>
                  <a:pt x="9027886" y="159657"/>
                </a:cubicBezTo>
                <a:cubicBezTo>
                  <a:pt x="9113853" y="95181"/>
                  <a:pt x="9065815" y="129533"/>
                  <a:pt x="9173028" y="58057"/>
                </a:cubicBezTo>
                <a:cubicBezTo>
                  <a:pt x="9189073" y="9924"/>
                  <a:pt x="9187543" y="29814"/>
                  <a:pt x="9187543" y="0"/>
                </a:cubicBezTo>
              </a:path>
            </a:pathLst>
          </a:custGeom>
          <a:ln w="317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FDCAACC8-2DD6-4093-8C11-17668B56E4FC}"/>
              </a:ext>
            </a:extLst>
          </p:cNvPr>
          <p:cNvSpPr/>
          <p:nvPr/>
        </p:nvSpPr>
        <p:spPr>
          <a:xfrm>
            <a:off x="825500" y="1384300"/>
            <a:ext cx="9232900" cy="1371600"/>
          </a:xfrm>
          <a:custGeom>
            <a:avLst/>
            <a:gdLst>
              <a:gd name="connsiteX0" fmla="*/ 0 w 9232900"/>
              <a:gd name="connsiteY0" fmla="*/ 63500 h 1371600"/>
              <a:gd name="connsiteX1" fmla="*/ 520700 w 9232900"/>
              <a:gd name="connsiteY1" fmla="*/ 850900 h 1371600"/>
              <a:gd name="connsiteX2" fmla="*/ 1460500 w 9232900"/>
              <a:gd name="connsiteY2" fmla="*/ 1219200 h 1371600"/>
              <a:gd name="connsiteX3" fmla="*/ 2451100 w 9232900"/>
              <a:gd name="connsiteY3" fmla="*/ 1346200 h 1371600"/>
              <a:gd name="connsiteX4" fmla="*/ 3378200 w 9232900"/>
              <a:gd name="connsiteY4" fmla="*/ 889000 h 1371600"/>
              <a:gd name="connsiteX5" fmla="*/ 5029200 w 9232900"/>
              <a:gd name="connsiteY5" fmla="*/ 1371600 h 1371600"/>
              <a:gd name="connsiteX6" fmla="*/ 7721600 w 9232900"/>
              <a:gd name="connsiteY6" fmla="*/ 889000 h 1371600"/>
              <a:gd name="connsiteX7" fmla="*/ 8890000 w 9232900"/>
              <a:gd name="connsiteY7" fmla="*/ 393700 h 1371600"/>
              <a:gd name="connsiteX8" fmla="*/ 9232900 w 9232900"/>
              <a:gd name="connsiteY8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2900" h="1371600">
                <a:moveTo>
                  <a:pt x="0" y="63500"/>
                </a:moveTo>
                <a:cubicBezTo>
                  <a:pt x="138642" y="360891"/>
                  <a:pt x="277284" y="658283"/>
                  <a:pt x="520700" y="850900"/>
                </a:cubicBezTo>
                <a:cubicBezTo>
                  <a:pt x="764116" y="1043517"/>
                  <a:pt x="1138767" y="1136650"/>
                  <a:pt x="1460500" y="1219200"/>
                </a:cubicBezTo>
                <a:cubicBezTo>
                  <a:pt x="1782233" y="1301750"/>
                  <a:pt x="2131483" y="1401233"/>
                  <a:pt x="2451100" y="1346200"/>
                </a:cubicBezTo>
                <a:cubicBezTo>
                  <a:pt x="2770717" y="1291167"/>
                  <a:pt x="2948517" y="884767"/>
                  <a:pt x="3378200" y="889000"/>
                </a:cubicBezTo>
                <a:cubicBezTo>
                  <a:pt x="3807883" y="893233"/>
                  <a:pt x="4305300" y="1371600"/>
                  <a:pt x="5029200" y="1371600"/>
                </a:cubicBezTo>
                <a:cubicBezTo>
                  <a:pt x="5753100" y="1371600"/>
                  <a:pt x="7078133" y="1051983"/>
                  <a:pt x="7721600" y="889000"/>
                </a:cubicBezTo>
                <a:cubicBezTo>
                  <a:pt x="8365067" y="726017"/>
                  <a:pt x="8638117" y="541867"/>
                  <a:pt x="8890000" y="393700"/>
                </a:cubicBezTo>
                <a:cubicBezTo>
                  <a:pt x="9141883" y="245533"/>
                  <a:pt x="9187391" y="122766"/>
                  <a:pt x="9232900" y="0"/>
                </a:cubicBezTo>
              </a:path>
            </a:pathLst>
          </a:cu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7D7B2DA9-49A9-4F33-9A6B-11582FCC7B8E}"/>
              </a:ext>
            </a:extLst>
          </p:cNvPr>
          <p:cNvSpPr/>
          <p:nvPr/>
        </p:nvSpPr>
        <p:spPr>
          <a:xfrm>
            <a:off x="900223" y="3208669"/>
            <a:ext cx="278296" cy="4278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0762FE82-4E13-4CED-8BCC-6EC71A95C4E8}"/>
              </a:ext>
            </a:extLst>
          </p:cNvPr>
          <p:cNvSpPr/>
          <p:nvPr/>
        </p:nvSpPr>
        <p:spPr>
          <a:xfrm>
            <a:off x="1173077" y="3208117"/>
            <a:ext cx="278296" cy="8455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730140A9-FF83-4E40-9307-C18201226FDE}"/>
              </a:ext>
            </a:extLst>
          </p:cNvPr>
          <p:cNvSpPr/>
          <p:nvPr/>
        </p:nvSpPr>
        <p:spPr>
          <a:xfrm>
            <a:off x="1445909" y="3208117"/>
            <a:ext cx="338489" cy="11619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9BF79A09-F4CE-4668-A608-06F8B4EE41DC}"/>
              </a:ext>
            </a:extLst>
          </p:cNvPr>
          <p:cNvSpPr/>
          <p:nvPr/>
        </p:nvSpPr>
        <p:spPr>
          <a:xfrm>
            <a:off x="1718743" y="3208670"/>
            <a:ext cx="267391" cy="14186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9EDB92A0-7D55-4E51-89F9-05A00EEEC5C8}"/>
              </a:ext>
            </a:extLst>
          </p:cNvPr>
          <p:cNvSpPr/>
          <p:nvPr/>
        </p:nvSpPr>
        <p:spPr>
          <a:xfrm>
            <a:off x="1991597" y="3208118"/>
            <a:ext cx="260164" cy="1550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FD5C3B6D-527D-408E-B58D-B1F345D0C78A}"/>
              </a:ext>
            </a:extLst>
          </p:cNvPr>
          <p:cNvSpPr/>
          <p:nvPr/>
        </p:nvSpPr>
        <p:spPr>
          <a:xfrm>
            <a:off x="2249915" y="3208118"/>
            <a:ext cx="333285" cy="1550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3BA50DCD-60F5-408B-905B-83084E462B61}"/>
              </a:ext>
            </a:extLst>
          </p:cNvPr>
          <p:cNvSpPr/>
          <p:nvPr/>
        </p:nvSpPr>
        <p:spPr>
          <a:xfrm>
            <a:off x="2537263" y="3208669"/>
            <a:ext cx="326078" cy="15830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DA70727D-B17E-4867-9E37-83E9537C11A9}"/>
              </a:ext>
            </a:extLst>
          </p:cNvPr>
          <p:cNvSpPr/>
          <p:nvPr/>
        </p:nvSpPr>
        <p:spPr>
          <a:xfrm>
            <a:off x="2810116" y="3208118"/>
            <a:ext cx="318851" cy="17067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340C7259-D6A4-42E4-A112-0C63350C2F18}"/>
              </a:ext>
            </a:extLst>
          </p:cNvPr>
          <p:cNvSpPr/>
          <p:nvPr/>
        </p:nvSpPr>
        <p:spPr>
          <a:xfrm>
            <a:off x="3082950" y="3208117"/>
            <a:ext cx="278226" cy="17399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F76FA687-B635-4213-8521-399BD25A9948}"/>
              </a:ext>
            </a:extLst>
          </p:cNvPr>
          <p:cNvSpPr/>
          <p:nvPr/>
        </p:nvSpPr>
        <p:spPr>
          <a:xfrm>
            <a:off x="3361660" y="3208670"/>
            <a:ext cx="277812" cy="18159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465E0FCE-CDB9-49C3-B4BE-F014763E8700}"/>
              </a:ext>
            </a:extLst>
          </p:cNvPr>
          <p:cNvSpPr/>
          <p:nvPr/>
        </p:nvSpPr>
        <p:spPr>
          <a:xfrm>
            <a:off x="3634514" y="3208118"/>
            <a:ext cx="283254" cy="17399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04CA36B2-CEB5-4092-A309-9CB8F3112A60}"/>
              </a:ext>
            </a:extLst>
          </p:cNvPr>
          <p:cNvSpPr/>
          <p:nvPr/>
        </p:nvSpPr>
        <p:spPr>
          <a:xfrm>
            <a:off x="3907346" y="3208118"/>
            <a:ext cx="338467" cy="17067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CD502B7C-F1CF-4BFD-9419-4584B93E6DAA}"/>
              </a:ext>
            </a:extLst>
          </p:cNvPr>
          <p:cNvSpPr/>
          <p:nvPr/>
        </p:nvSpPr>
        <p:spPr>
          <a:xfrm>
            <a:off x="4180180" y="3208670"/>
            <a:ext cx="276069" cy="15830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D1C10A26-E9B1-411D-B7DB-516713A2A4D7}"/>
              </a:ext>
            </a:extLst>
          </p:cNvPr>
          <p:cNvSpPr/>
          <p:nvPr/>
        </p:nvSpPr>
        <p:spPr>
          <a:xfrm>
            <a:off x="4453033" y="3208118"/>
            <a:ext cx="333003" cy="1550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A389D748-C916-43B2-AA2E-101546987F5F}"/>
              </a:ext>
            </a:extLst>
          </p:cNvPr>
          <p:cNvSpPr/>
          <p:nvPr/>
        </p:nvSpPr>
        <p:spPr>
          <a:xfrm>
            <a:off x="4725867" y="3208118"/>
            <a:ext cx="276069" cy="1550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7807A655-AEB7-45F3-A0CB-89206A47139B}"/>
              </a:ext>
            </a:extLst>
          </p:cNvPr>
          <p:cNvSpPr/>
          <p:nvPr/>
        </p:nvSpPr>
        <p:spPr>
          <a:xfrm>
            <a:off x="5004626" y="3208266"/>
            <a:ext cx="338466" cy="17066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Retângulo 87">
            <a:extLst>
              <a:ext uri="{FF2B5EF4-FFF2-40B4-BE49-F238E27FC236}">
                <a16:creationId xmlns:a16="http://schemas.microsoft.com/office/drawing/2014/main" id="{B0B19FD7-BB09-44AC-8A29-A63D8E01D367}"/>
              </a:ext>
            </a:extLst>
          </p:cNvPr>
          <p:cNvSpPr/>
          <p:nvPr/>
        </p:nvSpPr>
        <p:spPr>
          <a:xfrm>
            <a:off x="5277480" y="3207714"/>
            <a:ext cx="260164" cy="18159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Retângulo 88">
            <a:extLst>
              <a:ext uri="{FF2B5EF4-FFF2-40B4-BE49-F238E27FC236}">
                <a16:creationId xmlns:a16="http://schemas.microsoft.com/office/drawing/2014/main" id="{E79C59F0-1926-40A6-9A9F-AAC5BBD0A10F}"/>
              </a:ext>
            </a:extLst>
          </p:cNvPr>
          <p:cNvSpPr/>
          <p:nvPr/>
        </p:nvSpPr>
        <p:spPr>
          <a:xfrm>
            <a:off x="5550312" y="3207715"/>
            <a:ext cx="284223" cy="19858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Retângulo 89">
            <a:extLst>
              <a:ext uri="{FF2B5EF4-FFF2-40B4-BE49-F238E27FC236}">
                <a16:creationId xmlns:a16="http://schemas.microsoft.com/office/drawing/2014/main" id="{971CE319-BFE2-426C-A50A-A468A941DC8E}"/>
              </a:ext>
            </a:extLst>
          </p:cNvPr>
          <p:cNvSpPr/>
          <p:nvPr/>
        </p:nvSpPr>
        <p:spPr>
          <a:xfrm>
            <a:off x="5823145" y="3208267"/>
            <a:ext cx="338417" cy="20100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A8074B35-CBBD-4A3E-82C6-2E594EB517DB}"/>
              </a:ext>
            </a:extLst>
          </p:cNvPr>
          <p:cNvSpPr/>
          <p:nvPr/>
        </p:nvSpPr>
        <p:spPr>
          <a:xfrm>
            <a:off x="6095999" y="3207714"/>
            <a:ext cx="335511" cy="20190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Retângulo 91">
            <a:extLst>
              <a:ext uri="{FF2B5EF4-FFF2-40B4-BE49-F238E27FC236}">
                <a16:creationId xmlns:a16="http://schemas.microsoft.com/office/drawing/2014/main" id="{50B3AA83-8603-4B4E-A08D-E35BF3A55109}"/>
              </a:ext>
            </a:extLst>
          </p:cNvPr>
          <p:cNvSpPr/>
          <p:nvPr/>
        </p:nvSpPr>
        <p:spPr>
          <a:xfrm>
            <a:off x="6368832" y="3207715"/>
            <a:ext cx="396437" cy="20190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Retângulo 92">
            <a:extLst>
              <a:ext uri="{FF2B5EF4-FFF2-40B4-BE49-F238E27FC236}">
                <a16:creationId xmlns:a16="http://schemas.microsoft.com/office/drawing/2014/main" id="{B7716387-01C4-48AD-A3DA-D2E7B8848CE0}"/>
              </a:ext>
            </a:extLst>
          </p:cNvPr>
          <p:cNvSpPr/>
          <p:nvPr/>
        </p:nvSpPr>
        <p:spPr>
          <a:xfrm>
            <a:off x="6647542" y="3208267"/>
            <a:ext cx="249351" cy="20100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Retângulo 93">
            <a:extLst>
              <a:ext uri="{FF2B5EF4-FFF2-40B4-BE49-F238E27FC236}">
                <a16:creationId xmlns:a16="http://schemas.microsoft.com/office/drawing/2014/main" id="{FDBF8489-BA06-4B5B-A07C-37E2690EE7BD}"/>
              </a:ext>
            </a:extLst>
          </p:cNvPr>
          <p:cNvSpPr/>
          <p:nvPr/>
        </p:nvSpPr>
        <p:spPr>
          <a:xfrm>
            <a:off x="6898488" y="3207715"/>
            <a:ext cx="345275" cy="20560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Retângulo 94">
            <a:extLst>
              <a:ext uri="{FF2B5EF4-FFF2-40B4-BE49-F238E27FC236}">
                <a16:creationId xmlns:a16="http://schemas.microsoft.com/office/drawing/2014/main" id="{E2EBC906-50D0-47A3-B227-BEEC32E92D6C}"/>
              </a:ext>
            </a:extLst>
          </p:cNvPr>
          <p:cNvSpPr/>
          <p:nvPr/>
        </p:nvSpPr>
        <p:spPr>
          <a:xfrm>
            <a:off x="7217497" y="3207715"/>
            <a:ext cx="337217" cy="19858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id="{B67204BC-5792-46E0-8497-D3C0C12A8A53}"/>
              </a:ext>
            </a:extLst>
          </p:cNvPr>
          <p:cNvSpPr/>
          <p:nvPr/>
        </p:nvSpPr>
        <p:spPr>
          <a:xfrm>
            <a:off x="7466063" y="3208267"/>
            <a:ext cx="292730" cy="20184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Retângulo 96">
            <a:extLst>
              <a:ext uri="{FF2B5EF4-FFF2-40B4-BE49-F238E27FC236}">
                <a16:creationId xmlns:a16="http://schemas.microsoft.com/office/drawing/2014/main" id="{2B488E15-EAF5-4CD8-8011-3CACF12ED42C}"/>
              </a:ext>
            </a:extLst>
          </p:cNvPr>
          <p:cNvSpPr/>
          <p:nvPr/>
        </p:nvSpPr>
        <p:spPr>
          <a:xfrm>
            <a:off x="7738917" y="3207715"/>
            <a:ext cx="290966" cy="20184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Retângulo 97">
            <a:extLst>
              <a:ext uri="{FF2B5EF4-FFF2-40B4-BE49-F238E27FC236}">
                <a16:creationId xmlns:a16="http://schemas.microsoft.com/office/drawing/2014/main" id="{557EB761-6D13-4ECA-AED1-FEF5296D5706}"/>
              </a:ext>
            </a:extLst>
          </p:cNvPr>
          <p:cNvSpPr/>
          <p:nvPr/>
        </p:nvSpPr>
        <p:spPr>
          <a:xfrm>
            <a:off x="8011750" y="3207715"/>
            <a:ext cx="254259" cy="19858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Retângulo 98">
            <a:extLst>
              <a:ext uri="{FF2B5EF4-FFF2-40B4-BE49-F238E27FC236}">
                <a16:creationId xmlns:a16="http://schemas.microsoft.com/office/drawing/2014/main" id="{97438BB1-3D76-4712-855E-A6DDD394D44F}"/>
              </a:ext>
            </a:extLst>
          </p:cNvPr>
          <p:cNvSpPr/>
          <p:nvPr/>
        </p:nvSpPr>
        <p:spPr>
          <a:xfrm>
            <a:off x="8275758" y="3206413"/>
            <a:ext cx="267391" cy="18159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Retângulo 99">
            <a:extLst>
              <a:ext uri="{FF2B5EF4-FFF2-40B4-BE49-F238E27FC236}">
                <a16:creationId xmlns:a16="http://schemas.microsoft.com/office/drawing/2014/main" id="{D223CD28-6C8C-47FE-8CDE-8F20A81D6FA9}"/>
              </a:ext>
            </a:extLst>
          </p:cNvPr>
          <p:cNvSpPr/>
          <p:nvPr/>
        </p:nvSpPr>
        <p:spPr>
          <a:xfrm>
            <a:off x="8548612" y="3205860"/>
            <a:ext cx="279431" cy="16497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Retângulo 100">
            <a:extLst>
              <a:ext uri="{FF2B5EF4-FFF2-40B4-BE49-F238E27FC236}">
                <a16:creationId xmlns:a16="http://schemas.microsoft.com/office/drawing/2014/main" id="{B3E633B4-5B2D-4A9C-8263-8F9D79782DF6}"/>
              </a:ext>
            </a:extLst>
          </p:cNvPr>
          <p:cNvSpPr/>
          <p:nvPr/>
        </p:nvSpPr>
        <p:spPr>
          <a:xfrm>
            <a:off x="8821219" y="3205860"/>
            <a:ext cx="278296" cy="15526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Retângulo 101">
            <a:extLst>
              <a:ext uri="{FF2B5EF4-FFF2-40B4-BE49-F238E27FC236}">
                <a16:creationId xmlns:a16="http://schemas.microsoft.com/office/drawing/2014/main" id="{D103332E-6C12-4BD1-BDE0-3A8E0A1A2536}"/>
              </a:ext>
            </a:extLst>
          </p:cNvPr>
          <p:cNvSpPr/>
          <p:nvPr/>
        </p:nvSpPr>
        <p:spPr>
          <a:xfrm>
            <a:off x="9094052" y="3206413"/>
            <a:ext cx="278296" cy="15521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3" name="Retângulo 102">
            <a:extLst>
              <a:ext uri="{FF2B5EF4-FFF2-40B4-BE49-F238E27FC236}">
                <a16:creationId xmlns:a16="http://schemas.microsoft.com/office/drawing/2014/main" id="{3798EAEC-FEE8-4889-863A-2829033BA7EB}"/>
              </a:ext>
            </a:extLst>
          </p:cNvPr>
          <p:cNvSpPr/>
          <p:nvPr/>
        </p:nvSpPr>
        <p:spPr>
          <a:xfrm>
            <a:off x="9381420" y="3205860"/>
            <a:ext cx="290396" cy="14340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Retângulo 103">
            <a:extLst>
              <a:ext uri="{FF2B5EF4-FFF2-40B4-BE49-F238E27FC236}">
                <a16:creationId xmlns:a16="http://schemas.microsoft.com/office/drawing/2014/main" id="{F7CA35F1-52A5-4CCA-ACD2-26D5C698B26B}"/>
              </a:ext>
            </a:extLst>
          </p:cNvPr>
          <p:cNvSpPr/>
          <p:nvPr/>
        </p:nvSpPr>
        <p:spPr>
          <a:xfrm>
            <a:off x="9654253" y="3205860"/>
            <a:ext cx="260627" cy="1421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" name="Retângulo 104">
            <a:extLst>
              <a:ext uri="{FF2B5EF4-FFF2-40B4-BE49-F238E27FC236}">
                <a16:creationId xmlns:a16="http://schemas.microsoft.com/office/drawing/2014/main" id="{161A3AD6-B317-4149-ABE4-9364870870E0}"/>
              </a:ext>
            </a:extLst>
          </p:cNvPr>
          <p:cNvSpPr/>
          <p:nvPr/>
        </p:nvSpPr>
        <p:spPr>
          <a:xfrm>
            <a:off x="9911055" y="3206413"/>
            <a:ext cx="286802" cy="10278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8500A647-8D2A-44FC-91CE-E6A085E1E450}"/>
              </a:ext>
            </a:extLst>
          </p:cNvPr>
          <p:cNvSpPr txBox="1"/>
          <p:nvPr/>
        </p:nvSpPr>
        <p:spPr>
          <a:xfrm>
            <a:off x="10199498" y="2970058"/>
            <a:ext cx="3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x</a:t>
            </a:r>
          </a:p>
        </p:txBody>
      </p:sp>
      <p:sp>
        <p:nvSpPr>
          <p:cNvPr id="73" name="Título 1">
            <a:extLst>
              <a:ext uri="{FF2B5EF4-FFF2-40B4-BE49-F238E27FC236}">
                <a16:creationId xmlns:a16="http://schemas.microsoft.com/office/drawing/2014/main" id="{07B922DF-E455-4D26-8B5D-D2C75EA3C0A1}"/>
              </a:ext>
            </a:extLst>
          </p:cNvPr>
          <p:cNvSpPr txBox="1">
            <a:spLocks/>
          </p:cNvSpPr>
          <p:nvPr/>
        </p:nvSpPr>
        <p:spPr>
          <a:xfrm>
            <a:off x="1075808" y="5702433"/>
            <a:ext cx="8534568" cy="10686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Supondo que conseguimos descrever a bacia através de um conjunto de prismas justapostos e que a base de cada um destes prismas nos dará o relevo do embasamento....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056AA565-EEA6-4D6E-8F30-1A4CD2FF3155}"/>
                  </a:ext>
                </a:extLst>
              </p:cNvPr>
              <p:cNvSpPr/>
              <p:nvPr/>
            </p:nvSpPr>
            <p:spPr>
              <a:xfrm>
                <a:off x="8780821" y="4791758"/>
                <a:ext cx="8315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pt-BR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056AA565-EEA6-4D6E-8F30-1A4CD2FF3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821" y="4791758"/>
                <a:ext cx="83151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ítulo 1">
            <a:extLst>
              <a:ext uri="{FF2B5EF4-FFF2-40B4-BE49-F238E27FC236}">
                <a16:creationId xmlns:a16="http://schemas.microsoft.com/office/drawing/2014/main" id="{1579DDAD-2773-4FC5-BA9D-3DD92AAB05B9}"/>
              </a:ext>
            </a:extLst>
          </p:cNvPr>
          <p:cNvSpPr txBox="1">
            <a:spLocks/>
          </p:cNvSpPr>
          <p:nvPr/>
        </p:nvSpPr>
        <p:spPr>
          <a:xfrm>
            <a:off x="10193184" y="1252793"/>
            <a:ext cx="2111261" cy="16076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...através de um processo matemático (</a:t>
            </a:r>
            <a:r>
              <a:rPr lang="pt-BR" sz="2400" b="1" dirty="0"/>
              <a:t>PESADO</a:t>
            </a:r>
            <a:r>
              <a:rPr lang="pt-BR" sz="2400" dirty="0"/>
              <a:t>)!</a:t>
            </a:r>
          </a:p>
        </p:txBody>
      </p:sp>
    </p:spTree>
    <p:extLst>
      <p:ext uri="{BB962C8B-B14F-4D97-AF65-F5344CB8AC3E}">
        <p14:creationId xmlns:p14="http://schemas.microsoft.com/office/powerpoint/2010/main" val="3950331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22696</TotalTime>
  <Words>3304</Words>
  <Application>Microsoft Office PowerPoint</Application>
  <PresentationFormat>Widescreen</PresentationFormat>
  <Paragraphs>708</Paragraphs>
  <Slides>102</Slides>
  <Notes>39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102</vt:i4>
      </vt:variant>
    </vt:vector>
  </HeadingPairs>
  <TitlesOfParts>
    <vt:vector size="107" baseType="lpstr">
      <vt:lpstr>Arial</vt:lpstr>
      <vt:lpstr>Calibri</vt:lpstr>
      <vt:lpstr>Calibri Light</vt:lpstr>
      <vt:lpstr>Cambria Math</vt:lpstr>
      <vt:lpstr>Tema do Office</vt:lpstr>
      <vt:lpstr>Introdução a Inversão de dados magnéticos e de gravidade (Parte I): Conceitos básicos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Inversão magnética em diferentes escalas</dc:title>
  <dc:creator>André Luis Reis</dc:creator>
  <cp:lastModifiedBy>André Luis Reis</cp:lastModifiedBy>
  <cp:revision>516</cp:revision>
  <dcterms:created xsi:type="dcterms:W3CDTF">2019-10-27T01:39:23Z</dcterms:created>
  <dcterms:modified xsi:type="dcterms:W3CDTF">2021-10-13T23:42:14Z</dcterms:modified>
</cp:coreProperties>
</file>